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2" r:id="rId7"/>
    <p:sldId id="263" r:id="rId8"/>
    <p:sldId id="273" r:id="rId9"/>
    <p:sldId id="277" r:id="rId10"/>
    <p:sldId id="274" r:id="rId11"/>
    <p:sldId id="275" r:id="rId12"/>
    <p:sldId id="265" r:id="rId13"/>
    <p:sldId id="267" r:id="rId14"/>
    <p:sldId id="268" r:id="rId15"/>
    <p:sldId id="269" r:id="rId16"/>
    <p:sldId id="270" r:id="rId17"/>
    <p:sldId id="271" r:id="rId18"/>
    <p:sldId id="278" r:id="rId19"/>
    <p:sldId id="272"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60"/>
  </p:normalViewPr>
  <p:slideViewPr>
    <p:cSldViewPr snapToGrid="0">
      <p:cViewPr varScale="1">
        <p:scale>
          <a:sx n="65" d="100"/>
          <a:sy n="65" d="100"/>
        </p:scale>
        <p:origin x="6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399208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263790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239539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134663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181581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B76269-3170-450C-86B2-CB1A19FD60DB}" type="datetimeFigureOut">
              <a:rPr lang="fr-FR" smtClean="0"/>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33249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FB76269-3170-450C-86B2-CB1A19FD60DB}" type="datetimeFigureOut">
              <a:rPr lang="fr-FR" smtClean="0"/>
              <a:t>17/05/2021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218338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FB76269-3170-450C-86B2-CB1A19FD60DB}" type="datetimeFigureOut">
              <a:rPr lang="fr-FR" smtClean="0"/>
              <a:t>17/05/2021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314757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B76269-3170-450C-86B2-CB1A19FD60DB}" type="datetimeFigureOut">
              <a:rPr lang="fr-FR" smtClean="0"/>
              <a:t>17/05/2021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408309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FB76269-3170-450C-86B2-CB1A19FD60DB}" type="datetimeFigureOut">
              <a:rPr lang="fr-FR" smtClean="0"/>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127352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FB76269-3170-450C-86B2-CB1A19FD60DB}" type="datetimeFigureOut">
              <a:rPr lang="fr-FR" smtClean="0"/>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1C8CAC-D8F7-4770-89B1-3DF01FAEAD24}" type="slidenum">
              <a:rPr lang="fr-FR" smtClean="0"/>
              <a:t>‹N°›</a:t>
            </a:fld>
            <a:endParaRPr lang="fr-FR"/>
          </a:p>
        </p:txBody>
      </p:sp>
    </p:spTree>
    <p:extLst>
      <p:ext uri="{BB962C8B-B14F-4D97-AF65-F5344CB8AC3E}">
        <p14:creationId xmlns:p14="http://schemas.microsoft.com/office/powerpoint/2010/main" val="200141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76269-3170-450C-86B2-CB1A19FD60DB}" type="datetimeFigureOut">
              <a:rPr lang="fr-FR" smtClean="0"/>
              <a:t>17/05/2021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C8CAC-D8F7-4770-89B1-3DF01FAEAD24}" type="slidenum">
              <a:rPr lang="fr-FR" smtClean="0"/>
              <a:t>‹N°›</a:t>
            </a:fld>
            <a:endParaRPr lang="fr-FR"/>
          </a:p>
        </p:txBody>
      </p:sp>
    </p:spTree>
    <p:extLst>
      <p:ext uri="{BB962C8B-B14F-4D97-AF65-F5344CB8AC3E}">
        <p14:creationId xmlns:p14="http://schemas.microsoft.com/office/powerpoint/2010/main" val="3104513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karthala.com/hommes-et-societes-anthropologie/3025-religion-guerison-et-forces-occultes-en-afrique-le-regard-du-jesuite-eric-de-rosny-9782811115753.html" TargetMode="External"/><Relationship Id="rId2" Type="http://schemas.openxmlformats.org/officeDocument/2006/relationships/hyperlink" Target="https://www.laboretfides.com/fr_fr/index.php/catalogsearch/result/?q=Femmes+et+pentec%C3%B4tismes.+Enjeux+d%E2%80%99autorit%C3%A9+et+rapports+de+genre" TargetMode="External"/><Relationship Id="rId1" Type="http://schemas.openxmlformats.org/officeDocument/2006/relationships/slideLayout" Target="../slideLayouts/slideLayout2.xml"/><Relationship Id="rId4" Type="http://schemas.openxmlformats.org/officeDocument/2006/relationships/hyperlink" Target="https://hal.archives-ouvertes.fr/hal-02283423/documen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gressociales@gmail.com" TargetMode="External"/><Relationship Id="rId2" Type="http://schemas.openxmlformats.org/officeDocument/2006/relationships/hyperlink" Target="mailto:elangaseven@yahoo.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2786"/>
            <a:ext cx="10515600" cy="2182761"/>
          </a:xfrm>
        </p:spPr>
        <p:txBody>
          <a:bodyPr>
            <a:normAutofit fontScale="90000"/>
          </a:bodyPr>
          <a:lstStyle/>
          <a:p>
            <a:pPr algn="ctr"/>
            <a:r>
              <a:rPr lang="fr-FR" sz="4000" b="1" dirty="0" smtClean="0">
                <a:solidFill>
                  <a:srgbClr val="0070C0"/>
                </a:solidFill>
              </a:rPr>
              <a:t/>
            </a:r>
            <a:br>
              <a:rPr lang="fr-FR" sz="4000" b="1" dirty="0" smtClean="0">
                <a:solidFill>
                  <a:srgbClr val="0070C0"/>
                </a:solidFill>
              </a:rPr>
            </a:br>
            <a:r>
              <a:rPr lang="fr-FR" sz="4000" b="1" dirty="0">
                <a:solidFill>
                  <a:srgbClr val="0070C0"/>
                </a:solidFill>
              </a:rPr>
              <a:t/>
            </a:r>
            <a:br>
              <a:rPr lang="fr-FR" sz="4000" b="1" dirty="0">
                <a:solidFill>
                  <a:srgbClr val="0070C0"/>
                </a:solidFill>
              </a:rPr>
            </a:br>
            <a:r>
              <a:rPr lang="fr-FR" sz="4000" b="1" dirty="0" smtClean="0">
                <a:solidFill>
                  <a:srgbClr val="0070C0"/>
                </a:solidFill>
              </a:rPr>
              <a:t>11E UNIVERSITÉ D’ÉTÉ DU RÉDOC – PARIS - JUIN 2020</a:t>
            </a:r>
            <a:r>
              <a:rPr lang="fr-FR" b="1" dirty="0" smtClean="0"/>
              <a:t/>
            </a:r>
            <a:br>
              <a:rPr lang="fr-FR" b="1" dirty="0" smtClean="0"/>
            </a:br>
            <a:r>
              <a:rPr lang="fr-FR" b="1" dirty="0" smtClean="0">
                <a:solidFill>
                  <a:srgbClr val="00B050"/>
                </a:solidFill>
              </a:rPr>
              <a:t>« Engagements et passions, au cœur du social »</a:t>
            </a:r>
            <a:r>
              <a:rPr lang="fr-FR" dirty="0" smtClean="0"/>
              <a:t/>
            </a:r>
            <a:br>
              <a:rPr lang="fr-FR" dirty="0" smtClean="0"/>
            </a:br>
            <a:endParaRPr lang="fr-FR" dirty="0"/>
          </a:p>
        </p:txBody>
      </p:sp>
      <p:sp>
        <p:nvSpPr>
          <p:cNvPr id="3" name="Espace réservé du contenu 2"/>
          <p:cNvSpPr>
            <a:spLocks noGrp="1"/>
          </p:cNvSpPr>
          <p:nvPr>
            <p:ph idx="1"/>
          </p:nvPr>
        </p:nvSpPr>
        <p:spPr>
          <a:xfrm>
            <a:off x="838200" y="3048001"/>
            <a:ext cx="10891684" cy="2723534"/>
          </a:xfrm>
        </p:spPr>
        <p:txBody>
          <a:bodyPr>
            <a:normAutofit lnSpcReduction="10000"/>
          </a:bodyPr>
          <a:lstStyle/>
          <a:p>
            <a:pPr marL="0" indent="0" algn="ctr">
              <a:lnSpc>
                <a:spcPct val="107000"/>
              </a:lnSpc>
              <a:spcAft>
                <a:spcPts val="0"/>
              </a:spcAft>
              <a:buNone/>
            </a:pPr>
            <a:r>
              <a:rPr lang="fr-FR" sz="4000" b="1" dirty="0" smtClean="0">
                <a:solidFill>
                  <a:srgbClr val="0000FF"/>
                </a:solidFill>
                <a:effectLst/>
                <a:latin typeface="Cambria" panose="02040503050406030204" pitchFamily="18" charset="0"/>
                <a:ea typeface="MS Mincho"/>
                <a:cs typeface="Times New Roman" panose="02020603050405020304" pitchFamily="18" charset="0"/>
              </a:rPr>
              <a:t>CONFÉRENCE 2</a:t>
            </a:r>
          </a:p>
          <a:p>
            <a:pPr marL="0" indent="0" algn="ctr">
              <a:lnSpc>
                <a:spcPct val="107000"/>
              </a:lnSpc>
              <a:spcAft>
                <a:spcPts val="0"/>
              </a:spcAft>
              <a:buNone/>
            </a:pPr>
            <a:r>
              <a:rPr lang="fr-FR" sz="4000" b="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Les passions religieuses : des forces de transformation en contexte d’incertitude sociale et existentielle </a:t>
            </a:r>
            <a:endParaRPr lang="fr-FR" sz="40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0910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75303"/>
            <a:ext cx="10515600" cy="5901660"/>
          </a:xfrm>
        </p:spPr>
        <p:txBody>
          <a:bodyPr>
            <a:normAutofit/>
          </a:bodyPr>
          <a:lstStyle/>
          <a:p>
            <a:r>
              <a:rPr lang="fr-FR" sz="4000" dirty="0" smtClean="0">
                <a:latin typeface="Times New Roman" panose="02020603050405020304" pitchFamily="18" charset="0"/>
                <a:ea typeface="Times New Roman" panose="02020603050405020304" pitchFamily="18" charset="0"/>
              </a:rPr>
              <a:t>En </a:t>
            </a:r>
            <a:r>
              <a:rPr lang="fr-FR" sz="4000" dirty="0">
                <a:latin typeface="Times New Roman" panose="02020603050405020304" pitchFamily="18" charset="0"/>
                <a:ea typeface="Times New Roman" panose="02020603050405020304" pitchFamily="18" charset="0"/>
              </a:rPr>
              <a:t>d’autres termes, le temps de la </a:t>
            </a:r>
            <a:r>
              <a:rPr lang="fr-FR" sz="4000" i="1" dirty="0">
                <a:latin typeface="Times New Roman" panose="02020603050405020304" pitchFamily="18" charset="0"/>
                <a:ea typeface="Times New Roman" panose="02020603050405020304" pitchFamily="18" charset="0"/>
              </a:rPr>
              <a:t>«modernité insécurisée»</a:t>
            </a:r>
            <a:r>
              <a:rPr lang="fr-FR" sz="4000" dirty="0">
                <a:latin typeface="Times New Roman" panose="02020603050405020304" pitchFamily="18" charset="0"/>
                <a:ea typeface="Times New Roman" panose="02020603050405020304" pitchFamily="18" charset="0"/>
              </a:rPr>
              <a:t> conjugue l’affaiblissement de la prise en charge coutumière de la vie commune et les difficultés de l’État à organiser les conditions de la survie de pans entiers de sa population. </a:t>
            </a:r>
            <a:endParaRPr lang="fr-FR" sz="4000" dirty="0" smtClean="0">
              <a:latin typeface="Times New Roman" panose="02020603050405020304" pitchFamily="18" charset="0"/>
              <a:ea typeface="Times New Roman" panose="02020603050405020304" pitchFamily="18" charset="0"/>
            </a:endParaRPr>
          </a:p>
          <a:p>
            <a:r>
              <a:rPr lang="fr-FR" sz="4000" dirty="0" smtClean="0">
                <a:latin typeface="Times New Roman" panose="02020603050405020304" pitchFamily="18" charset="0"/>
                <a:ea typeface="Times New Roman" panose="02020603050405020304" pitchFamily="18" charset="0"/>
              </a:rPr>
              <a:t>Les </a:t>
            </a:r>
            <a:r>
              <a:rPr lang="fr-FR" sz="4000" dirty="0">
                <a:latin typeface="Times New Roman" panose="02020603050405020304" pitchFamily="18" charset="0"/>
                <a:ea typeface="Times New Roman" panose="02020603050405020304" pitchFamily="18" charset="0"/>
              </a:rPr>
              <a:t>populations s’organisent afin de faire face aux difficultés auxquelles elles font face. Les </a:t>
            </a:r>
            <a:r>
              <a:rPr lang="fr-FR" sz="4000" dirty="0" smtClean="0">
                <a:latin typeface="Times New Roman" panose="02020603050405020304" pitchFamily="18" charset="0"/>
                <a:ea typeface="Times New Roman" panose="02020603050405020304" pitchFamily="18" charset="0"/>
              </a:rPr>
              <a:t>lieux de culte deviennent </a:t>
            </a:r>
            <a:r>
              <a:rPr lang="fr-FR" sz="4000" dirty="0">
                <a:latin typeface="Times New Roman" panose="02020603050405020304" pitchFamily="18" charset="0"/>
                <a:ea typeface="Times New Roman" panose="02020603050405020304" pitchFamily="18" charset="0"/>
              </a:rPr>
              <a:t>donc les nouveaux espaces sociaux. </a:t>
            </a:r>
            <a:endParaRPr lang="fr-FR" sz="40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889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78426"/>
            <a:ext cx="10515600" cy="5498537"/>
          </a:xfrm>
        </p:spPr>
        <p:txBody>
          <a:bodyPr>
            <a:normAutofit lnSpcReduction="10000"/>
          </a:bodyPr>
          <a:lstStyle/>
          <a:p>
            <a:pPr lvl="0"/>
            <a:r>
              <a:rPr lang="fr-FR" sz="4000" dirty="0">
                <a:solidFill>
                  <a:prstClr val="black"/>
                </a:solidFill>
                <a:latin typeface="Times New Roman" panose="02020603050405020304" pitchFamily="18" charset="0"/>
                <a:ea typeface="Times New Roman" panose="02020603050405020304" pitchFamily="18" charset="0"/>
              </a:rPr>
              <a:t>L’abaissement moral et matériel du pouvoir politique se paie d’une avancée des autorités religieuses. Puisque </a:t>
            </a:r>
            <a:r>
              <a:rPr lang="fr-FR" sz="4000" i="1" dirty="0">
                <a:solidFill>
                  <a:prstClr val="black"/>
                </a:solidFill>
                <a:latin typeface="Times New Roman" panose="02020603050405020304" pitchFamily="18" charset="0"/>
                <a:ea typeface="Times New Roman" panose="02020603050405020304" pitchFamily="18" charset="0"/>
              </a:rPr>
              <a:t>César</a:t>
            </a:r>
            <a:r>
              <a:rPr lang="fr-FR" sz="4000" dirty="0">
                <a:solidFill>
                  <a:prstClr val="black"/>
                </a:solidFill>
                <a:latin typeface="Times New Roman" panose="02020603050405020304" pitchFamily="18" charset="0"/>
                <a:ea typeface="Times New Roman" panose="02020603050405020304" pitchFamily="18" charset="0"/>
              </a:rPr>
              <a:t> n’incarne plus les valeurs transcendantes à lui-même, on rend désormais tout à Dieu, et sans partage. L’« humiliation » de l’État élève les églises. Puisque les repères se brouillent et que l’État « démissionne » devant certaines de ses responsabilités, reviennent alors l’</a:t>
            </a:r>
            <a:r>
              <a:rPr lang="fr-FR" sz="4000" i="1" dirty="0">
                <a:solidFill>
                  <a:prstClr val="black"/>
                </a:solidFill>
                <a:latin typeface="Times New Roman" panose="02020603050405020304" pitchFamily="18" charset="0"/>
                <a:ea typeface="Times New Roman" panose="02020603050405020304" pitchFamily="18" charset="0"/>
              </a:rPr>
              <a:t>encens et ses mystères</a:t>
            </a:r>
            <a:endParaRPr lang="fr-FR" sz="4000" dirty="0">
              <a:solidFill>
                <a:prstClr val="black"/>
              </a:solidFill>
            </a:endParaRPr>
          </a:p>
          <a:p>
            <a:endParaRPr lang="fr-FR" dirty="0"/>
          </a:p>
        </p:txBody>
      </p:sp>
    </p:spTree>
    <p:extLst>
      <p:ext uri="{BB962C8B-B14F-4D97-AF65-F5344CB8AC3E}">
        <p14:creationId xmlns:p14="http://schemas.microsoft.com/office/powerpoint/2010/main" val="154273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34297"/>
            <a:ext cx="10515600" cy="1356391"/>
          </a:xfrm>
        </p:spPr>
        <p:txBody>
          <a:bodyPr>
            <a:normAutofit fontScale="90000"/>
          </a:bodyPr>
          <a:lstStyle/>
          <a:p>
            <a:pPr lvl="0" algn="ctr">
              <a:spcBef>
                <a:spcPts val="1000"/>
              </a:spcBef>
            </a:pPr>
            <a:r>
              <a:rPr lang="fr-FR" sz="2800" b="1" dirty="0" smtClean="0">
                <a:solidFill>
                  <a:prstClr val="black"/>
                </a:solidFill>
                <a:latin typeface="Arial" panose="020B0604020202020204" pitchFamily="34" charset="0"/>
                <a:ea typeface="+mn-ea"/>
                <a:cs typeface="Arial" panose="020B0604020202020204" pitchFamily="34" charset="0"/>
              </a:rPr>
              <a:t/>
            </a:r>
            <a:br>
              <a:rPr lang="fr-FR" sz="2800" b="1" dirty="0" smtClean="0">
                <a:solidFill>
                  <a:prstClr val="black"/>
                </a:solidFill>
                <a:latin typeface="Arial" panose="020B0604020202020204" pitchFamily="34" charset="0"/>
                <a:ea typeface="+mn-ea"/>
                <a:cs typeface="Arial" panose="020B0604020202020204" pitchFamily="34" charset="0"/>
              </a:rPr>
            </a:br>
            <a:r>
              <a:rPr lang="fr-FR" sz="2800" b="1" dirty="0">
                <a:solidFill>
                  <a:prstClr val="black"/>
                </a:solidFill>
                <a:latin typeface="Arial" panose="020B0604020202020204" pitchFamily="34" charset="0"/>
                <a:ea typeface="+mn-ea"/>
                <a:cs typeface="Arial" panose="020B0604020202020204" pitchFamily="34" charset="0"/>
              </a:rPr>
              <a:t/>
            </a:r>
            <a:br>
              <a:rPr lang="fr-FR" sz="2800" b="1" dirty="0">
                <a:solidFill>
                  <a:prstClr val="black"/>
                </a:solidFill>
                <a:latin typeface="Arial" panose="020B0604020202020204" pitchFamily="34" charset="0"/>
                <a:ea typeface="+mn-ea"/>
                <a:cs typeface="Arial" panose="020B0604020202020204" pitchFamily="34" charset="0"/>
              </a:rPr>
            </a:br>
            <a:r>
              <a:rPr lang="fr-FR" sz="4000" b="1" dirty="0" smtClean="0">
                <a:solidFill>
                  <a:srgbClr val="0070C0"/>
                </a:solidFill>
                <a:latin typeface="Arial" panose="020B0604020202020204" pitchFamily="34" charset="0"/>
                <a:ea typeface="+mn-ea"/>
                <a:cs typeface="Arial" panose="020B0604020202020204" pitchFamily="34" charset="0"/>
              </a:rPr>
              <a:t>2. LES PASSIONS RELIGIEUSES COMME DES CATÉGORIES ACTIVES AU SERVICE DE L’ÉMANCIPATION DES FIDÈLES</a:t>
            </a:r>
            <a:r>
              <a:rPr lang="fr-FR" sz="2800" b="1" dirty="0">
                <a:solidFill>
                  <a:prstClr val="black"/>
                </a:solidFill>
                <a:latin typeface="Arial" panose="020B0604020202020204" pitchFamily="34" charset="0"/>
                <a:ea typeface="+mn-ea"/>
                <a:cs typeface="Arial" panose="020B0604020202020204" pitchFamily="34" charset="0"/>
              </a:rPr>
              <a:t/>
            </a:r>
            <a:br>
              <a:rPr lang="fr-FR" sz="2800" b="1" dirty="0">
                <a:solidFill>
                  <a:prstClr val="black"/>
                </a:solidFill>
                <a:latin typeface="Arial" panose="020B0604020202020204" pitchFamily="34" charset="0"/>
                <a:ea typeface="+mn-ea"/>
                <a:cs typeface="Arial" panose="020B0604020202020204" pitchFamily="34" charset="0"/>
              </a:rPr>
            </a:br>
            <a:r>
              <a:rPr lang="fr-FR" sz="2800" b="1" dirty="0">
                <a:solidFill>
                  <a:prstClr val="black"/>
                </a:solidFill>
                <a:latin typeface="Arial" panose="020B0604020202020204" pitchFamily="34" charset="0"/>
                <a:ea typeface="+mn-ea"/>
                <a:cs typeface="Arial" panose="020B0604020202020204" pitchFamily="34" charset="0"/>
              </a:rPr>
              <a:t/>
            </a:r>
            <a:br>
              <a:rPr lang="fr-FR" sz="2800" b="1" dirty="0">
                <a:solidFill>
                  <a:prstClr val="black"/>
                </a:solidFill>
                <a:latin typeface="Arial" panose="020B0604020202020204" pitchFamily="34" charset="0"/>
                <a:ea typeface="+mn-ea"/>
                <a:cs typeface="Arial" panose="020B0604020202020204" pitchFamily="34" charset="0"/>
              </a:rPr>
            </a:br>
            <a:endParaRPr lang="fr-FR" dirty="0"/>
          </a:p>
        </p:txBody>
      </p:sp>
      <p:sp>
        <p:nvSpPr>
          <p:cNvPr id="3" name="Espace réservé du contenu 2"/>
          <p:cNvSpPr>
            <a:spLocks noGrp="1"/>
          </p:cNvSpPr>
          <p:nvPr>
            <p:ph idx="1"/>
          </p:nvPr>
        </p:nvSpPr>
        <p:spPr>
          <a:xfrm>
            <a:off x="838200" y="2054942"/>
            <a:ext cx="10515600" cy="5456903"/>
          </a:xfrm>
        </p:spPr>
        <p:txBody>
          <a:bodyPr>
            <a:noAutofit/>
          </a:bodyPr>
          <a:lstStyle/>
          <a:p>
            <a:pPr marL="0" indent="0" algn="just">
              <a:buNone/>
            </a:pPr>
            <a:r>
              <a:rPr lang="fr-FR" sz="3600" dirty="0">
                <a:latin typeface="Times New Roman" panose="02020603050405020304" pitchFamily="18" charset="0"/>
                <a:ea typeface="Calibri" panose="020F0502020204030204" pitchFamily="34" charset="0"/>
              </a:rPr>
              <a:t>L</a:t>
            </a:r>
            <a:r>
              <a:rPr lang="fr-FR" sz="3600" dirty="0" smtClean="0">
                <a:latin typeface="Times New Roman" panose="02020603050405020304" pitchFamily="18" charset="0"/>
                <a:ea typeface="Calibri" panose="020F0502020204030204" pitchFamily="34" charset="0"/>
              </a:rPr>
              <a:t>es </a:t>
            </a:r>
            <a:r>
              <a:rPr lang="fr-FR" sz="3600" dirty="0">
                <a:latin typeface="Times New Roman" panose="02020603050405020304" pitchFamily="18" charset="0"/>
                <a:ea typeface="Calibri" panose="020F0502020204030204" pitchFamily="34" charset="0"/>
              </a:rPr>
              <a:t>passions peuvent être des « catégories actives » </a:t>
            </a:r>
            <a:r>
              <a:rPr lang="fr-FR" sz="3600" dirty="0" smtClean="0">
                <a:latin typeface="Times New Roman" panose="02020603050405020304" pitchFamily="18" charset="0"/>
                <a:ea typeface="Calibri" panose="020F0502020204030204" pitchFamily="34" charset="0"/>
              </a:rPr>
              <a:t>(qui </a:t>
            </a:r>
            <a:r>
              <a:rPr lang="fr-FR" sz="3600" dirty="0">
                <a:latin typeface="Times New Roman" panose="02020603050405020304" pitchFamily="18" charset="0"/>
                <a:ea typeface="Calibri" panose="020F0502020204030204" pitchFamily="34" charset="0"/>
              </a:rPr>
              <a:t>structurent la vie des fidèles de certaines </a:t>
            </a:r>
            <a:r>
              <a:rPr lang="fr-FR" sz="3600" dirty="0" smtClean="0">
                <a:latin typeface="Times New Roman" panose="02020603050405020304" pitchFamily="18" charset="0"/>
                <a:ea typeface="Calibri" panose="020F0502020204030204" pitchFamily="34" charset="0"/>
              </a:rPr>
              <a:t>religions.) </a:t>
            </a:r>
          </a:p>
          <a:p>
            <a:pPr marL="0" indent="0" algn="just">
              <a:buNone/>
            </a:pPr>
            <a:r>
              <a:rPr lang="fr-FR"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Non plus un </a:t>
            </a:r>
            <a:r>
              <a:rPr lang="fr-FR"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état de souffrance et de dépendance, d’attente passive</a:t>
            </a:r>
            <a:r>
              <a:rPr lang="fr-FR"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fr-FR" sz="3600" dirty="0" smtClean="0">
                <a:latin typeface="Times New Roman" panose="02020603050405020304" pitchFamily="18" charset="0"/>
                <a:ea typeface="Calibri" panose="020F0502020204030204" pitchFamily="34" charset="0"/>
              </a:rPr>
              <a:t>Ceux-ci</a:t>
            </a:r>
            <a:r>
              <a:rPr lang="fr-FR" sz="3600" dirty="0">
                <a:latin typeface="Times New Roman" panose="02020603050405020304" pitchFamily="18" charset="0"/>
                <a:ea typeface="Calibri" panose="020F0502020204030204" pitchFamily="34" charset="0"/>
              </a:rPr>
              <a:t>, dans leurs pratiques religieuses, sont dans un </a:t>
            </a:r>
            <a:r>
              <a:rPr lang="fr-FR" sz="3600" i="1" dirty="0">
                <a:latin typeface="Times New Roman" panose="02020603050405020304" pitchFamily="18" charset="0"/>
                <a:ea typeface="Calibri" panose="020F0502020204030204" pitchFamily="34" charset="0"/>
              </a:rPr>
              <a:t>« engagement total ». </a:t>
            </a:r>
            <a:r>
              <a:rPr lang="fr-FR" sz="3600" dirty="0">
                <a:latin typeface="Times New Roman" panose="02020603050405020304" pitchFamily="18" charset="0"/>
                <a:ea typeface="Calibri" panose="020F0502020204030204" pitchFamily="34" charset="0"/>
              </a:rPr>
              <a:t>Ils ne sont pas passifs. Ils donnent un sens à leurs passions car c’est au travers </a:t>
            </a:r>
            <a:r>
              <a:rPr lang="fr-FR" sz="3600" dirty="0" smtClean="0">
                <a:latin typeface="Times New Roman" panose="02020603050405020304" pitchFamily="18" charset="0"/>
                <a:ea typeface="Calibri" panose="020F0502020204030204" pitchFamily="34" charset="0"/>
              </a:rPr>
              <a:t>celles-ci </a:t>
            </a:r>
            <a:r>
              <a:rPr lang="fr-FR" sz="3600" dirty="0">
                <a:latin typeface="Times New Roman" panose="02020603050405020304" pitchFamily="18" charset="0"/>
                <a:ea typeface="Calibri" panose="020F0502020204030204" pitchFamily="34" charset="0"/>
              </a:rPr>
              <a:t>qu’ils </a:t>
            </a:r>
            <a:r>
              <a:rPr lang="fr-FR" sz="3600" dirty="0" smtClean="0">
                <a:latin typeface="Times New Roman" panose="02020603050405020304" pitchFamily="18" charset="0"/>
                <a:ea typeface="Calibri" panose="020F0502020204030204" pitchFamily="34" charset="0"/>
              </a:rPr>
              <a:t>trouvent </a:t>
            </a:r>
            <a:r>
              <a:rPr lang="fr-FR" sz="3600" dirty="0">
                <a:latin typeface="Times New Roman" panose="02020603050405020304" pitchFamily="18" charset="0"/>
                <a:ea typeface="Calibri" panose="020F0502020204030204" pitchFamily="34" charset="0"/>
              </a:rPr>
              <a:t>un sens à leur vie. </a:t>
            </a:r>
            <a:endParaRPr lang="fr-FR" sz="3600" dirty="0"/>
          </a:p>
        </p:txBody>
      </p:sp>
    </p:spTree>
    <p:extLst>
      <p:ext uri="{BB962C8B-B14F-4D97-AF65-F5344CB8AC3E}">
        <p14:creationId xmlns:p14="http://schemas.microsoft.com/office/powerpoint/2010/main" val="327605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32733"/>
          </a:xfrm>
        </p:spPr>
        <p:txBody>
          <a:bodyPr/>
          <a:lstStyle/>
          <a:p>
            <a:pPr algn="ctr"/>
            <a:r>
              <a:rPr lang="fr-CM" b="1" dirty="0" smtClean="0"/>
              <a:t>Le cas des personnes malades</a:t>
            </a:r>
            <a:endParaRPr lang="fr-FR" b="1" dirty="0"/>
          </a:p>
        </p:txBody>
      </p:sp>
      <p:sp>
        <p:nvSpPr>
          <p:cNvPr id="3" name="Espace réservé du contenu 2"/>
          <p:cNvSpPr>
            <a:spLocks noGrp="1"/>
          </p:cNvSpPr>
          <p:nvPr>
            <p:ph idx="1"/>
          </p:nvPr>
        </p:nvSpPr>
        <p:spPr>
          <a:xfrm>
            <a:off x="838200" y="1209368"/>
            <a:ext cx="10515600" cy="4967595"/>
          </a:xfrm>
        </p:spPr>
        <p:txBody>
          <a:bodyPr/>
          <a:lstStyle/>
          <a:p>
            <a:pPr marL="0" indent="0" algn="just">
              <a:buNone/>
            </a:pPr>
            <a:r>
              <a:rPr lang="fr-FR" b="0" i="0" dirty="0" smtClean="0">
                <a:solidFill>
                  <a:srgbClr val="333333"/>
                </a:solidFill>
                <a:effectLst/>
                <a:latin typeface="Georgia" panose="02040502050405020303" pitchFamily="18" charset="0"/>
              </a:rPr>
              <a:t>Si nous considérons la </a:t>
            </a:r>
            <a:r>
              <a:rPr lang="fr-FR" dirty="0">
                <a:solidFill>
                  <a:srgbClr val="333333"/>
                </a:solidFill>
                <a:latin typeface="Georgia" panose="02040502050405020303" pitchFamily="18" charset="0"/>
              </a:rPr>
              <a:t>p</a:t>
            </a:r>
            <a:r>
              <a:rPr lang="fr-FR" b="0" i="0" dirty="0" smtClean="0">
                <a:solidFill>
                  <a:srgbClr val="333333"/>
                </a:solidFill>
                <a:effectLst/>
                <a:latin typeface="Georgia" panose="02040502050405020303" pitchFamily="18" charset="0"/>
              </a:rPr>
              <a:t>assion comme le </a:t>
            </a:r>
            <a:r>
              <a:rPr lang="fr-FR" i="1" dirty="0" smtClean="0">
                <a:solidFill>
                  <a:srgbClr val="333333"/>
                </a:solidFill>
                <a:latin typeface="Georgia" panose="02040502050405020303" pitchFamily="18" charset="0"/>
              </a:rPr>
              <a:t>« </a:t>
            </a:r>
            <a:r>
              <a:rPr lang="fr-FR" b="0" i="1" dirty="0" smtClean="0">
                <a:solidFill>
                  <a:srgbClr val="333333"/>
                </a:solidFill>
                <a:effectLst/>
                <a:latin typeface="Georgia" panose="02040502050405020303" pitchFamily="18" charset="0"/>
              </a:rPr>
              <a:t>cri de foi des humbles »</a:t>
            </a:r>
          </a:p>
          <a:p>
            <a:pPr marL="0" indent="0" algn="just">
              <a:buNone/>
            </a:pPr>
            <a:endParaRPr lang="fr-FR" b="0" i="1" dirty="0" smtClean="0">
              <a:solidFill>
                <a:srgbClr val="333333"/>
              </a:solidFill>
              <a:effectLst/>
              <a:latin typeface="Georgia" panose="02040502050405020303" pitchFamily="18" charset="0"/>
            </a:endParaRPr>
          </a:p>
          <a:p>
            <a:endParaRPr lang="fr-FR" dirty="0"/>
          </a:p>
        </p:txBody>
      </p:sp>
      <p:pic>
        <p:nvPicPr>
          <p:cNvPr id="4" name="Image 3"/>
          <p:cNvPicPr>
            <a:picLocks noChangeAspect="1"/>
          </p:cNvPicPr>
          <p:nvPr/>
        </p:nvPicPr>
        <p:blipFill>
          <a:blip r:embed="rId2"/>
          <a:stretch>
            <a:fillRect/>
          </a:stretch>
        </p:blipFill>
        <p:spPr>
          <a:xfrm>
            <a:off x="1533833" y="2142100"/>
            <a:ext cx="8337754" cy="4180041"/>
          </a:xfrm>
          <a:prstGeom prst="rect">
            <a:avLst/>
          </a:prstGeom>
        </p:spPr>
      </p:pic>
    </p:spTree>
    <p:extLst>
      <p:ext uri="{BB962C8B-B14F-4D97-AF65-F5344CB8AC3E}">
        <p14:creationId xmlns:p14="http://schemas.microsoft.com/office/powerpoint/2010/main" val="1796719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169188754"/>
              </p:ext>
            </p:extLst>
          </p:nvPr>
        </p:nvGraphicFramePr>
        <p:xfrm>
          <a:off x="1769807" y="560438"/>
          <a:ext cx="8799870" cy="5699651"/>
        </p:xfrm>
        <a:graphic>
          <a:graphicData uri="http://schemas.openxmlformats.org/drawingml/2006/table">
            <a:tbl>
              <a:tblPr firstRow="1" firstCol="1" bandRow="1"/>
              <a:tblGrid>
                <a:gridCol w="1297880">
                  <a:extLst>
                    <a:ext uri="{9D8B030D-6E8A-4147-A177-3AD203B41FA5}">
                      <a16:colId xmlns:a16="http://schemas.microsoft.com/office/drawing/2014/main" val="1380993647"/>
                    </a:ext>
                  </a:extLst>
                </a:gridCol>
                <a:gridCol w="7501990">
                  <a:extLst>
                    <a:ext uri="{9D8B030D-6E8A-4147-A177-3AD203B41FA5}">
                      <a16:colId xmlns:a16="http://schemas.microsoft.com/office/drawing/2014/main" val="3637526226"/>
                    </a:ext>
                  </a:extLst>
                </a:gridCol>
              </a:tblGrid>
              <a:tr h="1210460">
                <a:tc gridSpan="2">
                  <a:txBody>
                    <a:bodyPr/>
                    <a:lstStyle/>
                    <a:p>
                      <a:pPr algn="just">
                        <a:spcAft>
                          <a:spcPts val="0"/>
                        </a:spcAft>
                      </a:pPr>
                      <a:r>
                        <a:rPr lang="fr-FR" sz="1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400"/>
                        </a:spcAft>
                      </a:pPr>
                      <a:r>
                        <a:rPr lang="fr-FR" sz="2800" b="1"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Tableau 11 : Evolution de la foi de l’interviewée en relation avec les années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86985970"/>
                  </a:ext>
                </a:extLst>
              </a:tr>
              <a:tr h="605231">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Années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Evolution de la maladie et de la foi</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329453"/>
                  </a:ext>
                </a:extLst>
              </a:tr>
              <a:tr h="605231">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Année 1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Début de la maladie, elle avait « </a:t>
                      </a:r>
                      <a:r>
                        <a:rPr lang="fr-FR" sz="2400" i="1" dirty="0">
                          <a:effectLst/>
                          <a:latin typeface="Times New Roman" panose="02020603050405020304" pitchFamily="18" charset="0"/>
                          <a:ea typeface="Times New Roman" panose="02020603050405020304" pitchFamily="18" charset="0"/>
                          <a:cs typeface="Times New Roman" panose="02020603050405020304" pitchFamily="18" charset="0"/>
                        </a:rPr>
                        <a:t>une petite foi, une foi peu solide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17153"/>
                  </a:ext>
                </a:extLst>
              </a:tr>
              <a:tr h="605231">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Année 2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Elle se sentait «</a:t>
                      </a:r>
                      <a:r>
                        <a:rPr lang="fr-FR" sz="2400" i="1" dirty="0">
                          <a:effectLst/>
                          <a:latin typeface="Times New Roman" panose="02020603050405020304" pitchFamily="18" charset="0"/>
                          <a:ea typeface="Times New Roman" panose="02020603050405020304" pitchFamily="18" charset="0"/>
                          <a:cs typeface="Times New Roman" panose="02020603050405020304" pitchFamily="18" charset="0"/>
                        </a:rPr>
                        <a:t> abandonnée par Dieu » </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et la maladie l’affaiblissait de plus en plus.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098027"/>
                  </a:ext>
                </a:extLst>
              </a:tr>
              <a:tr h="1210460">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Année 3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Elle allait à l’Eglise chaque jour :</a:t>
                      </a:r>
                      <a:r>
                        <a:rPr lang="fr-FR" sz="2400" i="1" dirty="0">
                          <a:effectLst/>
                          <a:latin typeface="Times New Roman" panose="02020603050405020304" pitchFamily="18" charset="0"/>
                          <a:ea typeface="Times New Roman" panose="02020603050405020304" pitchFamily="18" charset="0"/>
                          <a:cs typeface="Times New Roman" panose="02020603050405020304" pitchFamily="18" charset="0"/>
                        </a:rPr>
                        <a:t> « Plus les mois passaient, plus mon état de santé s’améliorait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737226"/>
                  </a:ext>
                </a:extLst>
              </a:tr>
              <a:tr h="1210460">
                <a:tc>
                  <a:txBody>
                    <a:bodyPr/>
                    <a:lstStyle/>
                    <a:p>
                      <a:pPr>
                        <a:spcAft>
                          <a:spcPts val="0"/>
                        </a:spcAft>
                      </a:pPr>
                      <a:r>
                        <a:rPr lang="fr-FR" sz="2400" b="1">
                          <a:effectLst/>
                          <a:latin typeface="Times New Roman" panose="02020603050405020304" pitchFamily="18" charset="0"/>
                          <a:ea typeface="Times New Roman" panose="02020603050405020304" pitchFamily="18" charset="0"/>
                          <a:cs typeface="Times New Roman" panose="02020603050405020304" pitchFamily="18" charset="0"/>
                        </a:rPr>
                        <a:t>Année 4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i="1" dirty="0">
                          <a:effectLst/>
                          <a:latin typeface="Times New Roman" panose="02020603050405020304" pitchFamily="18" charset="0"/>
                          <a:ea typeface="Times New Roman" panose="02020603050405020304" pitchFamily="18" charset="0"/>
                          <a:cs typeface="Times New Roman" panose="02020603050405020304" pitchFamily="18" charset="0"/>
                        </a:rPr>
                        <a:t>Vers la fin de l’année 2002, j’ai totalement recouvrée la santé et c’est en ce moment que j’ai décidé de donner ma vie à Dieu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201496"/>
                  </a:ext>
                </a:extLst>
              </a:tr>
            </a:tbl>
          </a:graphicData>
        </a:graphic>
      </p:graphicFrame>
    </p:spTree>
    <p:extLst>
      <p:ext uri="{BB962C8B-B14F-4D97-AF65-F5344CB8AC3E}">
        <p14:creationId xmlns:p14="http://schemas.microsoft.com/office/powerpoint/2010/main" val="274155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2787"/>
            <a:ext cx="10515600" cy="1179871"/>
          </a:xfrm>
        </p:spPr>
        <p:txBody>
          <a:bodyPr>
            <a:normAutofit fontScale="90000"/>
          </a:bodyPr>
          <a:lstStyle/>
          <a:p>
            <a:pPr marL="514350" lvl="0" indent="-514350" algn="ctr">
              <a:spcBef>
                <a:spcPts val="1000"/>
              </a:spcBef>
            </a:pPr>
            <a:r>
              <a:rPr lang="fr-FR" sz="4000" b="1" dirty="0" smtClean="0">
                <a:solidFill>
                  <a:srgbClr val="0070C0"/>
                </a:solidFill>
                <a:latin typeface="Arial" panose="020B0604020202020204" pitchFamily="34" charset="0"/>
                <a:ea typeface="Calibri" panose="020F0502020204030204" pitchFamily="34" charset="0"/>
                <a:cs typeface="Arial" panose="020B0604020202020204" pitchFamily="34" charset="0"/>
              </a:rPr>
              <a:t>3. Les </a:t>
            </a:r>
            <a:r>
              <a:rPr lang="fr-FR" sz="4000" b="1" dirty="0">
                <a:solidFill>
                  <a:srgbClr val="0070C0"/>
                </a:solidFill>
                <a:latin typeface="Arial" panose="020B0604020202020204" pitchFamily="34" charset="0"/>
                <a:ea typeface="Calibri" panose="020F0502020204030204" pitchFamily="34" charset="0"/>
                <a:cs typeface="Arial" panose="020B0604020202020204" pitchFamily="34" charset="0"/>
              </a:rPr>
              <a:t>passions religieuses au service de la protestation contre l’ordre social établi</a:t>
            </a:r>
            <a:r>
              <a:rPr lang="fr-FR" sz="2800" b="1"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fr-FR" sz="2800" b="1" dirty="0">
                <a:solidFill>
                  <a:prstClr val="black"/>
                </a:solidFill>
                <a:latin typeface="Arial" panose="020B060402020202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2025445"/>
            <a:ext cx="10515600" cy="4151518"/>
          </a:xfrm>
        </p:spPr>
        <p:txBody>
          <a:bodyPr>
            <a:normAutofit lnSpcReduction="10000"/>
          </a:bodyPr>
          <a:lstStyle/>
          <a:p>
            <a:pPr algn="just">
              <a:lnSpc>
                <a:spcPct val="107000"/>
              </a:lnSpc>
              <a:spcAft>
                <a:spcPts val="800"/>
              </a:spcAft>
            </a:pPr>
            <a:r>
              <a:rPr lang="fr-FR" sz="3600" dirty="0">
                <a:latin typeface="Times New Roman" panose="02020603050405020304" pitchFamily="18" charset="0"/>
                <a:ea typeface="Calibri" panose="020F0502020204030204" pitchFamily="34" charset="0"/>
                <a:cs typeface="Times New Roman" panose="02020603050405020304" pitchFamily="18" charset="0"/>
              </a:rPr>
              <a:t>Nous avons par exemple le cas de certaines femmes </a:t>
            </a:r>
            <a:r>
              <a:rPr lang="fr-FR" sz="3600" dirty="0" smtClean="0">
                <a:latin typeface="Times New Roman" panose="02020603050405020304" pitchFamily="18" charset="0"/>
                <a:ea typeface="Calibri" panose="020F0502020204030204" pitchFamily="34" charset="0"/>
                <a:cs typeface="Times New Roman" panose="02020603050405020304" pitchFamily="18" charset="0"/>
              </a:rPr>
              <a:t>converties.... </a:t>
            </a:r>
            <a:r>
              <a:rPr lang="fr-FR" sz="3600" dirty="0">
                <a:latin typeface="Times New Roman" panose="02020603050405020304" pitchFamily="18" charset="0"/>
                <a:ea typeface="Calibri" panose="020F0502020204030204" pitchFamily="34" charset="0"/>
                <a:cs typeface="Times New Roman" panose="02020603050405020304" pitchFamily="18" charset="0"/>
              </a:rPr>
              <a:t>Elles sont, par le biais de leur conversion, des </a:t>
            </a:r>
            <a:r>
              <a:rPr lang="fr-FR" sz="3600" i="1" dirty="0">
                <a:latin typeface="Times New Roman" panose="02020603050405020304" pitchFamily="18" charset="0"/>
                <a:ea typeface="Calibri" panose="020F0502020204030204" pitchFamily="34" charset="0"/>
                <a:cs typeface="Times New Roman" panose="02020603050405020304" pitchFamily="18" charset="0"/>
              </a:rPr>
              <a:t>« nées de nouveau. » </a:t>
            </a:r>
            <a:r>
              <a:rPr lang="fr-FR" sz="3600" dirty="0">
                <a:latin typeface="Times New Roman" panose="02020603050405020304" pitchFamily="18" charset="0"/>
                <a:ea typeface="Calibri" panose="020F0502020204030204" pitchFamily="34" charset="0"/>
                <a:cs typeface="Times New Roman" panose="02020603050405020304" pitchFamily="18" charset="0"/>
              </a:rPr>
              <a:t>Elles sont revêtues d’une nouvelle personnalité et une nouvelle identité. Elle rompt avec sa vie antérieure. On assiste à ce que Bobineau et Tank-</a:t>
            </a:r>
            <a:r>
              <a:rPr lang="fr-FR" sz="3600" dirty="0" err="1">
                <a:latin typeface="Times New Roman" panose="02020603050405020304" pitchFamily="18" charset="0"/>
                <a:ea typeface="Calibri" panose="020F0502020204030204" pitchFamily="34" charset="0"/>
                <a:cs typeface="Times New Roman" panose="02020603050405020304" pitchFamily="18" charset="0"/>
              </a:rPr>
              <a:t>Storper</a:t>
            </a:r>
            <a:r>
              <a:rPr lang="fr-FR" sz="3600" dirty="0">
                <a:latin typeface="Times New Roman" panose="02020603050405020304" pitchFamily="18" charset="0"/>
                <a:ea typeface="Calibri" panose="020F0502020204030204" pitchFamily="34" charset="0"/>
                <a:cs typeface="Times New Roman" panose="02020603050405020304" pitchFamily="18" charset="0"/>
              </a:rPr>
              <a:t> (2007) appellent une </a:t>
            </a:r>
            <a:r>
              <a:rPr lang="fr-FR" sz="3600" i="1" dirty="0">
                <a:latin typeface="Times New Roman" panose="02020603050405020304" pitchFamily="18" charset="0"/>
                <a:ea typeface="Calibri" panose="020F0502020204030204" pitchFamily="34" charset="0"/>
                <a:cs typeface="Times New Roman" panose="02020603050405020304" pitchFamily="18" charset="0"/>
              </a:rPr>
              <a:t>« régénération personnelle. » </a:t>
            </a:r>
            <a:endParaRPr lang="fr-FR"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26906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39097"/>
            <a:ext cx="10515600" cy="5537866"/>
          </a:xfrm>
        </p:spPr>
        <p:txBody>
          <a:bodyPr>
            <a:normAutofit/>
          </a:bodyPr>
          <a:lstStyle/>
          <a:p>
            <a:pPr algn="just"/>
            <a:r>
              <a:rPr lang="fr-FR"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Cette régénération personnelle est susceptible de permettre aux converties de se positionner, au sein de leur famille, comme des entités autonomes, mieux encore comme des individus soumis à la seule volonté du Christ. La régénération personnelle peut ainsi conduire la femme mariée (ou qui vit maritalement) à s’adonner davantage aux tâches de son église au détriment de celles domestiques.</a:t>
            </a:r>
            <a:endParaRPr lang="fr-FR" sz="3600" dirty="0"/>
          </a:p>
        </p:txBody>
      </p:sp>
    </p:spTree>
    <p:extLst>
      <p:ext uri="{BB962C8B-B14F-4D97-AF65-F5344CB8AC3E}">
        <p14:creationId xmlns:p14="http://schemas.microsoft.com/office/powerpoint/2010/main" val="194942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91727"/>
          </a:xfrm>
        </p:spPr>
        <p:txBody>
          <a:bodyPr>
            <a:normAutofit fontScale="90000"/>
          </a:bodyPr>
          <a:lstStyle/>
          <a:p>
            <a:pPr algn="ctr"/>
            <a:r>
              <a:rPr lang="fr-F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CONCLUSION</a:t>
            </a:r>
            <a:r>
              <a:rPr lang="fr-FR" sz="26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fr-FR" sz="26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fr-FR" sz="26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endParaRPr lang="fr-FR" dirty="0"/>
          </a:p>
        </p:txBody>
      </p:sp>
      <p:sp>
        <p:nvSpPr>
          <p:cNvPr id="3" name="Espace réservé du contenu 2"/>
          <p:cNvSpPr>
            <a:spLocks noGrp="1"/>
          </p:cNvSpPr>
          <p:nvPr>
            <p:ph idx="1"/>
          </p:nvPr>
        </p:nvSpPr>
        <p:spPr>
          <a:xfrm>
            <a:off x="838200" y="1052052"/>
            <a:ext cx="10515600" cy="5124911"/>
          </a:xfrm>
        </p:spPr>
        <p:txBody>
          <a:bodyPr>
            <a:normAutofit/>
          </a:bodyPr>
          <a:lstStyle/>
          <a:p>
            <a:pPr marL="0" lvl="0" indent="0" algn="just">
              <a:lnSpc>
                <a:spcPct val="107000"/>
              </a:lnSpc>
              <a:spcAft>
                <a:spcPts val="800"/>
              </a:spcAft>
              <a:buNone/>
            </a:pPr>
            <a:r>
              <a:rPr lang="fr-FR"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Dans un roman autobiographique, </a:t>
            </a:r>
            <a:r>
              <a:rPr lang="fr-FR" sz="26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 Mystère Frontenac </a:t>
            </a:r>
            <a:r>
              <a:rPr lang="fr-FR"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(1933), François Mauriac montre que la passion à travers la foi, c’est la relation que l’homme se crée envers Dieu ou une autre existence suprême. </a:t>
            </a:r>
            <a:r>
              <a:rPr lang="fr-FR" sz="26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Elle est la cause de la souffrance parce qu’elle sépare l’homme de Dieu, mais pourtant elle est en même temps le seul chemin qui mène à l’union avec Dieu. Commençant avec le sacrifice d’Abraham et culminant dans la passion du Christ, le sacrifice est placé au cœur de la religion chrétienne. Pour se sacrifier il ne suffit pas d’avoir de l’enthousiasme médiocre, il faut de la passion. Le renoncement à soi-même et le désir passionné de s’oublier, de se sacrifier pour les autres, c’est ce qui élève une âme vers Dieu. C’est ce qui fait la grandeur du fidèle. » </a:t>
            </a:r>
            <a:endParaRPr lang="fr-FR" sz="2200" i="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506423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58761"/>
            <a:ext cx="10515600" cy="4975123"/>
          </a:xfrm>
        </p:spPr>
        <p:txBody>
          <a:bodyPr>
            <a:normAutofit fontScale="92500" lnSpcReduction="10000"/>
          </a:bodyPr>
          <a:lstStyle/>
          <a:p>
            <a:pPr marL="0" lvl="0" indent="0" algn="ctr">
              <a:buNone/>
            </a:pPr>
            <a:r>
              <a:rPr lang="fr-FR" sz="4400" dirty="0">
                <a:solidFill>
                  <a:prstClr val="black"/>
                </a:solidFill>
                <a:latin typeface="Arial" panose="020B0604020202020204" pitchFamily="34" charset="0"/>
                <a:ea typeface="Calibri" panose="020F0502020204030204" pitchFamily="34" charset="0"/>
                <a:cs typeface="Arial" panose="020B0604020202020204" pitchFamily="34" charset="0"/>
              </a:rPr>
              <a:t>Les passions religieuses sont </a:t>
            </a:r>
            <a:r>
              <a:rPr lang="fr-FR" sz="4400" dirty="0" smtClean="0">
                <a:solidFill>
                  <a:prstClr val="black"/>
                </a:solidFill>
                <a:latin typeface="Arial" panose="020B0604020202020204" pitchFamily="34" charset="0"/>
                <a:ea typeface="Calibri" panose="020F0502020204030204" pitchFamily="34" charset="0"/>
                <a:cs typeface="Arial" panose="020B0604020202020204" pitchFamily="34" charset="0"/>
              </a:rPr>
              <a:t>donc, dans certaines circonstances, </a:t>
            </a:r>
            <a:r>
              <a:rPr lang="fr-FR" sz="4400" dirty="0">
                <a:solidFill>
                  <a:prstClr val="black"/>
                </a:solidFill>
                <a:latin typeface="Arial" panose="020B0604020202020204" pitchFamily="34" charset="0"/>
                <a:ea typeface="Calibri" panose="020F0502020204030204" pitchFamily="34" charset="0"/>
                <a:cs typeface="Arial" panose="020B0604020202020204" pitchFamily="34" charset="0"/>
              </a:rPr>
              <a:t>l’</a:t>
            </a:r>
            <a:r>
              <a:rPr lang="fr-FR" sz="4400" i="1" dirty="0">
                <a:solidFill>
                  <a:prstClr val="black"/>
                </a:solidFill>
                <a:latin typeface="Arial" panose="020B0604020202020204" pitchFamily="34" charset="0"/>
                <a:ea typeface="Calibri" panose="020F0502020204030204" pitchFamily="34" charset="0"/>
                <a:cs typeface="Arial" panose="020B0604020202020204" pitchFamily="34" charset="0"/>
              </a:rPr>
              <a:t> « opium du peuple », </a:t>
            </a:r>
            <a:r>
              <a:rPr lang="fr-FR" sz="4400" dirty="0">
                <a:solidFill>
                  <a:prstClr val="black"/>
                </a:solidFill>
                <a:latin typeface="Arial" panose="020B0604020202020204" pitchFamily="34" charset="0"/>
                <a:ea typeface="Calibri" panose="020F0502020204030204" pitchFamily="34" charset="0"/>
                <a:cs typeface="Arial" panose="020B0604020202020204" pitchFamily="34" charset="0"/>
              </a:rPr>
              <a:t>mais un opium excitant, qui éveille</a:t>
            </a:r>
            <a:r>
              <a:rPr lang="fr-FR" sz="44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r>
              <a:rPr lang="fr-FR" sz="4400" b="0" i="0" dirty="0" smtClean="0">
                <a:solidFill>
                  <a:srgbClr val="000000"/>
                </a:solidFill>
                <a:effectLst/>
                <a:latin typeface="Arial" panose="020B0604020202020204" pitchFamily="34" charset="0"/>
                <a:cs typeface="Arial" panose="020B0604020202020204" pitchFamily="34" charset="0"/>
              </a:rPr>
              <a:t> </a:t>
            </a:r>
          </a:p>
          <a:p>
            <a:pPr marL="0" lvl="0" indent="0" algn="ctr">
              <a:buNone/>
            </a:pPr>
            <a:r>
              <a:rPr lang="fr-FR" sz="4400" b="0" i="0" dirty="0" smtClean="0">
                <a:solidFill>
                  <a:srgbClr val="000000"/>
                </a:solidFill>
                <a:effectLst/>
                <a:latin typeface="Arial" panose="020B0604020202020204" pitchFamily="34" charset="0"/>
                <a:cs typeface="Arial" panose="020B0604020202020204" pitchFamily="34" charset="0"/>
              </a:rPr>
              <a:t>Ce « puisant narcotique » (Marx) permet certes </a:t>
            </a:r>
            <a:r>
              <a:rPr lang="fr-FR" sz="4400" dirty="0" smtClean="0">
                <a:solidFill>
                  <a:srgbClr val="000000"/>
                </a:solidFill>
                <a:latin typeface="Arial" panose="020B0604020202020204" pitchFamily="34" charset="0"/>
                <a:cs typeface="Arial" panose="020B0604020202020204" pitchFamily="34" charset="0"/>
              </a:rPr>
              <a:t>aux fidèles de </a:t>
            </a:r>
            <a:r>
              <a:rPr lang="fr-FR" sz="4400" b="0" i="0" dirty="0" smtClean="0">
                <a:solidFill>
                  <a:srgbClr val="000000"/>
                </a:solidFill>
                <a:effectLst/>
                <a:latin typeface="Arial" panose="020B0604020202020204" pitchFamily="34" charset="0"/>
                <a:cs typeface="Arial" panose="020B0604020202020204" pitchFamily="34" charset="0"/>
              </a:rPr>
              <a:t>supporter les souffrances sociales qu'on lui inflige, mais il a aussi la capacité d’éveiller leur conscience.</a:t>
            </a:r>
            <a:endParaRPr lang="fr-F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867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4075"/>
          </a:xfrm>
        </p:spPr>
        <p:txBody>
          <a:bodyPr/>
          <a:lstStyle/>
          <a:p>
            <a:pPr algn="ctr"/>
            <a:r>
              <a:rPr lang="fr-CM" b="1" dirty="0" smtClean="0">
                <a:solidFill>
                  <a:srgbClr val="0070C0"/>
                </a:solidFill>
              </a:rPr>
              <a:t>Bibliographie</a:t>
            </a:r>
            <a:endParaRPr lang="fr-FR" b="1" dirty="0">
              <a:solidFill>
                <a:srgbClr val="0070C0"/>
              </a:solidFill>
            </a:endParaRPr>
          </a:p>
        </p:txBody>
      </p:sp>
      <p:sp>
        <p:nvSpPr>
          <p:cNvPr id="3" name="Espace réservé du contenu 2"/>
          <p:cNvSpPr>
            <a:spLocks noGrp="1"/>
          </p:cNvSpPr>
          <p:nvPr>
            <p:ph idx="1"/>
          </p:nvPr>
        </p:nvSpPr>
        <p:spPr>
          <a:xfrm>
            <a:off x="838200" y="1081548"/>
            <a:ext cx="10515600" cy="5614219"/>
          </a:xfrm>
        </p:spPr>
        <p:txBody>
          <a:bodyPr>
            <a:normAutofit fontScale="25000" lnSpcReduction="20000"/>
          </a:bodyPr>
          <a:lstStyle/>
          <a:p>
            <a:endParaRPr lang="fr-FR" sz="3800" dirty="0" smtClean="0">
              <a:effectLst/>
              <a:latin typeface="Arial" panose="020B0604020202020204" pitchFamily="34" charset="0"/>
              <a:cs typeface="Arial" panose="020B0604020202020204" pitchFamily="34" charset="0"/>
            </a:endParaRPr>
          </a:p>
          <a:p>
            <a:pPr lvl="0"/>
            <a:r>
              <a:rPr lang="fr-FR" sz="7200" dirty="0">
                <a:solidFill>
                  <a:prstClr val="black"/>
                </a:solidFill>
                <a:latin typeface="Arial" panose="020B0604020202020204" pitchFamily="34" charset="0"/>
                <a:cs typeface="Arial" panose="020B0604020202020204" pitchFamily="34" charset="0"/>
              </a:rPr>
              <a:t>Bobineau, Tank-</a:t>
            </a:r>
            <a:r>
              <a:rPr lang="fr-FR" sz="7200" dirty="0" err="1">
                <a:solidFill>
                  <a:prstClr val="black"/>
                </a:solidFill>
                <a:latin typeface="Arial" panose="020B0604020202020204" pitchFamily="34" charset="0"/>
                <a:cs typeface="Arial" panose="020B0604020202020204" pitchFamily="34" charset="0"/>
              </a:rPr>
              <a:t>Stoper</a:t>
            </a:r>
            <a:r>
              <a:rPr lang="fr-FR" sz="7200" dirty="0">
                <a:solidFill>
                  <a:prstClr val="black"/>
                </a:solidFill>
                <a:latin typeface="Arial" panose="020B0604020202020204" pitchFamily="34" charset="0"/>
                <a:cs typeface="Arial" panose="020B0604020202020204" pitchFamily="34" charset="0"/>
              </a:rPr>
              <a:t>, </a:t>
            </a:r>
            <a:r>
              <a:rPr lang="fr-FR" sz="7200" i="1" dirty="0">
                <a:solidFill>
                  <a:prstClr val="black"/>
                </a:solidFill>
                <a:latin typeface="Arial" panose="020B0604020202020204" pitchFamily="34" charset="0"/>
                <a:cs typeface="Arial" panose="020B0604020202020204" pitchFamily="34" charset="0"/>
              </a:rPr>
              <a:t>Sociologie des religions. (2e édition)</a:t>
            </a:r>
            <a:r>
              <a:rPr lang="fr-FR" sz="7200" dirty="0">
                <a:solidFill>
                  <a:prstClr val="black"/>
                </a:solidFill>
                <a:latin typeface="Arial" panose="020B0604020202020204" pitchFamily="34" charset="0"/>
                <a:cs typeface="Arial" panose="020B0604020202020204" pitchFamily="34" charset="0"/>
              </a:rPr>
              <a:t>, Armand Colin, coll. « 128 », 2012, 128 p., ISBN : 9782200277529.</a:t>
            </a:r>
          </a:p>
          <a:p>
            <a:r>
              <a:rPr lang="fr-FR" sz="7200" dirty="0" smtClean="0">
                <a:effectLst/>
                <a:latin typeface="Arial" panose="020B0604020202020204" pitchFamily="34" charset="0"/>
                <a:cs typeface="Arial" panose="020B0604020202020204" pitchFamily="34" charset="0"/>
              </a:rPr>
              <a:t>Mauriac, F. 1933, </a:t>
            </a:r>
            <a:r>
              <a:rPr lang="fr-FR" sz="7200" i="1" dirty="0" smtClean="0">
                <a:effectLst/>
                <a:latin typeface="Arial" panose="020B0604020202020204" pitchFamily="34" charset="0"/>
                <a:cs typeface="Arial" panose="020B0604020202020204" pitchFamily="34" charset="0"/>
              </a:rPr>
              <a:t>Le Mystère Frontenac</a:t>
            </a:r>
            <a:r>
              <a:rPr lang="fr-FR" sz="7200" dirty="0" smtClean="0">
                <a:effectLst/>
                <a:latin typeface="Arial" panose="020B0604020202020204" pitchFamily="34" charset="0"/>
                <a:cs typeface="Arial" panose="020B0604020202020204" pitchFamily="34" charset="0"/>
              </a:rPr>
              <a:t>, </a:t>
            </a:r>
            <a:r>
              <a:rPr lang="fr-FR" sz="7200" dirty="0" err="1" smtClean="0">
                <a:effectLst/>
                <a:latin typeface="Arial" panose="020B0604020202020204" pitchFamily="34" charset="0"/>
                <a:cs typeface="Arial" panose="020B0604020202020204" pitchFamily="34" charset="0"/>
              </a:rPr>
              <a:t>Paris,Grasset</a:t>
            </a:r>
            <a:r>
              <a:rPr lang="fr-FR" sz="7200" dirty="0" smtClean="0">
                <a:latin typeface="Arial" panose="020B0604020202020204" pitchFamily="34" charset="0"/>
                <a:cs typeface="Arial" panose="020B0604020202020204" pitchFamily="34" charset="0"/>
              </a:rPr>
              <a:t>.</a:t>
            </a:r>
          </a:p>
          <a:p>
            <a:r>
              <a:rPr lang="fr-FR" sz="7200" i="0" dirty="0" smtClean="0">
                <a:effectLst/>
                <a:latin typeface="Arial" panose="020B0604020202020204" pitchFamily="34" charset="0"/>
                <a:cs typeface="Arial" panose="020B0604020202020204" pitchFamily="34" charset="0"/>
              </a:rPr>
              <a:t>Mballa </a:t>
            </a:r>
            <a:r>
              <a:rPr lang="fr-FR" sz="7200" i="0" dirty="0" err="1" smtClean="0">
                <a:effectLst/>
                <a:latin typeface="Arial" panose="020B0604020202020204" pitchFamily="34" charset="0"/>
                <a:cs typeface="Arial" panose="020B0604020202020204" pitchFamily="34" charset="0"/>
              </a:rPr>
              <a:t>Elanga</a:t>
            </a:r>
            <a:r>
              <a:rPr lang="fr-FR" sz="7200" i="0" dirty="0" smtClean="0">
                <a:effectLst/>
                <a:latin typeface="Arial" panose="020B0604020202020204" pitchFamily="34" charset="0"/>
                <a:cs typeface="Arial" panose="020B0604020202020204" pitchFamily="34" charset="0"/>
              </a:rPr>
              <a:t> </a:t>
            </a:r>
          </a:p>
          <a:p>
            <a:pPr marL="457200" lvl="1" indent="0">
              <a:buNone/>
            </a:pPr>
            <a:r>
              <a:rPr lang="fr-FR" sz="7200" b="0" i="0" dirty="0" smtClean="0">
                <a:effectLst/>
                <a:latin typeface="Arial" panose="020B0604020202020204" pitchFamily="34" charset="0"/>
                <a:cs typeface="Arial" panose="020B0604020202020204" pitchFamily="34" charset="0"/>
              </a:rPr>
              <a:t>1. </a:t>
            </a:r>
            <a:r>
              <a:rPr lang="fr-FR" sz="7200" b="0" i="1" dirty="0" smtClean="0">
                <a:effectLst/>
                <a:latin typeface="Arial" panose="020B0604020202020204" pitchFamily="34" charset="0"/>
                <a:cs typeface="Arial" panose="020B0604020202020204" pitchFamily="34" charset="0"/>
              </a:rPr>
              <a:t>« Les transformations des rapports sociaux de genre au sein des familles des femmes converties au pentecôtisme à Yaoundé » </a:t>
            </a:r>
            <a:r>
              <a:rPr lang="fr-FR" sz="7200" b="0" i="0" dirty="0" smtClean="0">
                <a:effectLst/>
                <a:latin typeface="Arial" panose="020B0604020202020204" pitchFamily="34" charset="0"/>
                <a:cs typeface="Arial" panose="020B0604020202020204" pitchFamily="34" charset="0"/>
                <a:hlinkClick r:id="rId2"/>
              </a:rPr>
              <a:t>https://www.laboretfides.com/fr_fr/index.php/catalogsearch/result/?q=Femmes+et+pentec%C3%B4tismes.+Enjeux+d%E2%80%99autorit%C3%A9+et+rapports+de+genre</a:t>
            </a:r>
            <a:endParaRPr lang="fr-FR" sz="7200" b="0" i="0" dirty="0" smtClean="0">
              <a:effectLst/>
              <a:latin typeface="Arial" panose="020B0604020202020204" pitchFamily="34" charset="0"/>
              <a:cs typeface="Arial" panose="020B0604020202020204" pitchFamily="34" charset="0"/>
            </a:endParaRPr>
          </a:p>
          <a:p>
            <a:pPr marL="457200" lvl="1" indent="0">
              <a:buNone/>
            </a:pPr>
            <a:endParaRPr lang="fr-FR" sz="7200" dirty="0" smtClean="0">
              <a:latin typeface="Arial" panose="020B0604020202020204" pitchFamily="34" charset="0"/>
              <a:cs typeface="Arial" panose="020B0604020202020204" pitchFamily="34" charset="0"/>
            </a:endParaRPr>
          </a:p>
          <a:p>
            <a:pPr marL="457200" lvl="1" indent="0">
              <a:buNone/>
            </a:pPr>
            <a:r>
              <a:rPr lang="fr-FR" sz="7200" b="0" i="0" dirty="0" smtClean="0">
                <a:effectLst/>
                <a:latin typeface="Arial" panose="020B0604020202020204" pitchFamily="34" charset="0"/>
                <a:cs typeface="Arial" panose="020B0604020202020204" pitchFamily="34" charset="0"/>
              </a:rPr>
              <a:t>2. </a:t>
            </a:r>
            <a:r>
              <a:rPr lang="fr-FR" sz="7200" b="0" i="1" dirty="0" smtClean="0">
                <a:effectLst/>
                <a:latin typeface="Arial" panose="020B0604020202020204" pitchFamily="34" charset="0"/>
                <a:cs typeface="Arial" panose="020B0604020202020204" pitchFamily="34" charset="0"/>
              </a:rPr>
              <a:t>« Témoignages et délivrances chez les pentecôtistes au Cameroun Expression de la foi ou exploitation de la souffrance ? Religions, guérisons et forces occultes ». </a:t>
            </a:r>
            <a:r>
              <a:rPr lang="fr-FR" sz="7200" b="0" i="0" dirty="0" smtClean="0">
                <a:effectLst/>
                <a:latin typeface="Arial" panose="020B0604020202020204" pitchFamily="34" charset="0"/>
                <a:cs typeface="Arial" panose="020B0604020202020204" pitchFamily="34" charset="0"/>
              </a:rPr>
              <a:t>Le regard </a:t>
            </a:r>
            <a:r>
              <a:rPr lang="fr-FR" sz="7200" b="0" i="0" dirty="0" err="1" smtClean="0">
                <a:effectLst/>
                <a:latin typeface="Arial" panose="020B0604020202020204" pitchFamily="34" charset="0"/>
                <a:cs typeface="Arial" panose="020B0604020202020204" pitchFamily="34" charset="0"/>
              </a:rPr>
              <a:t>d’Eric</a:t>
            </a:r>
            <a:r>
              <a:rPr lang="fr-FR" sz="7200" b="0" i="0" dirty="0" smtClean="0">
                <a:effectLst/>
                <a:latin typeface="Arial" panose="020B0604020202020204" pitchFamily="34" charset="0"/>
                <a:cs typeface="Arial" panose="020B0604020202020204" pitchFamily="34" charset="0"/>
              </a:rPr>
              <a:t> de Rosny, Sous la direction de gilles </a:t>
            </a:r>
            <a:r>
              <a:rPr lang="fr-FR" sz="7200" b="0" i="0" dirty="0" err="1" smtClean="0">
                <a:effectLst/>
                <a:latin typeface="Arial" panose="020B0604020202020204" pitchFamily="34" charset="0"/>
                <a:cs typeface="Arial" panose="020B0604020202020204" pitchFamily="34" charset="0"/>
              </a:rPr>
              <a:t>seraphin</a:t>
            </a:r>
            <a:r>
              <a:rPr lang="fr-FR" sz="7200" b="0" i="0" dirty="0" smtClean="0">
                <a:effectLst/>
                <a:latin typeface="Arial" panose="020B0604020202020204" pitchFamily="34" charset="0"/>
                <a:cs typeface="Arial" panose="020B0604020202020204" pitchFamily="34" charset="0"/>
              </a:rPr>
              <a:t>, Paris, Éditions Karthala, 2016. </a:t>
            </a:r>
            <a:r>
              <a:rPr lang="fr-FR" sz="7200" b="0" i="0" dirty="0" smtClean="0">
                <a:effectLst/>
                <a:latin typeface="Arial" panose="020B0604020202020204" pitchFamily="34" charset="0"/>
                <a:cs typeface="Arial" panose="020B0604020202020204" pitchFamily="34" charset="0"/>
                <a:hlinkClick r:id="rId3"/>
              </a:rPr>
              <a:t>https://www.karthala.com/hommes-et-societes-anthropologie/3025-religion-guerison-et-forces-occultes-en-afrique-le-regard-du-jesuite-eric-de-rosny-9782811115753.html</a:t>
            </a:r>
            <a:endParaRPr lang="fr-FR" sz="7200" b="0" i="0" dirty="0" smtClean="0">
              <a:effectLst/>
              <a:latin typeface="Arial" panose="020B0604020202020204" pitchFamily="34" charset="0"/>
              <a:cs typeface="Arial" panose="020B0604020202020204" pitchFamily="34" charset="0"/>
            </a:endParaRPr>
          </a:p>
          <a:p>
            <a:pPr marL="457200" lvl="1" indent="0">
              <a:buNone/>
            </a:pPr>
            <a:endParaRPr lang="fr-FR" sz="7200" b="0" i="0" dirty="0" smtClean="0">
              <a:effectLst/>
              <a:latin typeface="Arial" panose="020B0604020202020204" pitchFamily="34" charset="0"/>
              <a:cs typeface="Arial" panose="020B0604020202020204" pitchFamily="34" charset="0"/>
            </a:endParaRPr>
          </a:p>
          <a:p>
            <a:pPr marL="457200" lvl="1" indent="0">
              <a:buNone/>
            </a:pPr>
            <a:r>
              <a:rPr lang="fr-FR" sz="7200" b="0" i="0" dirty="0" smtClean="0">
                <a:effectLst/>
                <a:latin typeface="Arial" panose="020B0604020202020204" pitchFamily="34" charset="0"/>
                <a:cs typeface="Arial" panose="020B0604020202020204" pitchFamily="34" charset="0"/>
              </a:rPr>
              <a:t>3. </a:t>
            </a:r>
            <a:r>
              <a:rPr lang="fr-FR" sz="7200" b="0" i="1" dirty="0" smtClean="0">
                <a:effectLst/>
                <a:latin typeface="Arial" panose="020B0604020202020204" pitchFamily="34" charset="0"/>
                <a:cs typeface="Arial" panose="020B0604020202020204" pitchFamily="34" charset="0"/>
              </a:rPr>
              <a:t>« Le Cameroun à l’épreuve du pluralisme religieux ou comment les associations religieuses et l’État s’approprient la laïcité », </a:t>
            </a:r>
            <a:r>
              <a:rPr lang="fr-FR" sz="7200" b="0" i="0" dirty="0" smtClean="0">
                <a:effectLst/>
                <a:latin typeface="Arial" panose="020B0604020202020204" pitchFamily="34" charset="0"/>
                <a:cs typeface="Arial" panose="020B0604020202020204" pitchFamily="34" charset="0"/>
                <a:hlinkClick r:id="rId4"/>
              </a:rPr>
              <a:t>https://hal.archives-ouvertes.fr/hal-02283423/document</a:t>
            </a:r>
            <a:endParaRPr lang="fr-FR" sz="7200" b="0" i="0" dirty="0" smtClean="0">
              <a:effectLst/>
              <a:latin typeface="Arial" panose="020B0604020202020204" pitchFamily="34" charset="0"/>
              <a:cs typeface="Arial" panose="020B0604020202020204" pitchFamily="34" charset="0"/>
            </a:endParaRPr>
          </a:p>
          <a:p>
            <a:pPr marL="457200" lvl="1" indent="0">
              <a:buNone/>
            </a:pPr>
            <a:endParaRPr lang="fr-CM" sz="7200" dirty="0">
              <a:latin typeface="Arial" panose="020B0604020202020204" pitchFamily="34" charset="0"/>
              <a:cs typeface="Arial" panose="020B0604020202020204" pitchFamily="34" charset="0"/>
            </a:endParaRPr>
          </a:p>
          <a:p>
            <a:pPr marL="457200" lvl="1" indent="0">
              <a:buNone/>
            </a:pPr>
            <a:r>
              <a:rPr lang="fr-CM" sz="7200" b="0" i="0" dirty="0" smtClean="0">
                <a:effectLst/>
                <a:latin typeface="Arial" panose="020B0604020202020204" pitchFamily="34" charset="0"/>
                <a:cs typeface="Arial" panose="020B0604020202020204" pitchFamily="34" charset="0"/>
              </a:rPr>
              <a:t>4. </a:t>
            </a:r>
            <a:r>
              <a:rPr lang="fr-CM" sz="7200" i="1" dirty="0" smtClean="0">
                <a:latin typeface="Arial" panose="020B0604020202020204" pitchFamily="34" charset="0"/>
                <a:cs typeface="Arial" panose="020B0604020202020204" pitchFamily="34" charset="0"/>
              </a:rPr>
              <a:t>« </a:t>
            </a:r>
            <a:r>
              <a:rPr lang="fr-CM" sz="7200" b="0" i="1" dirty="0" smtClean="0">
                <a:effectLst/>
                <a:latin typeface="Arial" panose="020B0604020202020204" pitchFamily="34" charset="0"/>
                <a:cs typeface="Arial" panose="020B0604020202020204" pitchFamily="34" charset="0"/>
              </a:rPr>
              <a:t>Le pluralisme religieux au Cameroun. Acteurs, stratégies et enjeux </a:t>
            </a:r>
            <a:r>
              <a:rPr lang="fr-CM" sz="7200" b="0" i="0" dirty="0" smtClean="0">
                <a:effectLst/>
                <a:latin typeface="Arial" panose="020B0604020202020204" pitchFamily="34" charset="0"/>
                <a:cs typeface="Arial" panose="020B0604020202020204" pitchFamily="34" charset="0"/>
              </a:rPr>
              <a:t>». </a:t>
            </a:r>
            <a:r>
              <a:rPr lang="fr-CM" sz="7200" b="0" i="1" dirty="0" smtClean="0">
                <a:effectLst/>
                <a:latin typeface="Arial" panose="020B0604020202020204" pitchFamily="34" charset="0"/>
                <a:cs typeface="Arial" panose="020B0604020202020204" pitchFamily="34" charset="0"/>
              </a:rPr>
              <a:t>Thèse de doctorat </a:t>
            </a:r>
            <a:r>
              <a:rPr lang="fr-CM" sz="7200" b="0" i="1" dirty="0" err="1" smtClean="0">
                <a:effectLst/>
                <a:latin typeface="Arial" panose="020B0604020202020204" pitchFamily="34" charset="0"/>
                <a:cs typeface="Arial" panose="020B0604020202020204" pitchFamily="34" charset="0"/>
              </a:rPr>
              <a:t>Phd</a:t>
            </a:r>
            <a:r>
              <a:rPr lang="fr-CM" sz="7200" b="0" i="0" dirty="0" smtClean="0">
                <a:effectLst/>
                <a:latin typeface="Arial" panose="020B0604020202020204" pitchFamily="34" charset="0"/>
                <a:cs typeface="Arial" panose="020B0604020202020204" pitchFamily="34" charset="0"/>
              </a:rPr>
              <a:t>. Université de Yaoundé 1.</a:t>
            </a:r>
            <a:endParaRPr lang="fr-FR" sz="3800" b="0" i="0" dirty="0" smtClean="0">
              <a:effectLst/>
              <a:latin typeface="Arial" panose="020B0604020202020204" pitchFamily="34" charset="0"/>
              <a:cs typeface="Arial" panose="020B0604020202020204" pitchFamily="34" charset="0"/>
            </a:endParaRPr>
          </a:p>
          <a:p>
            <a:pPr lvl="0"/>
            <a:r>
              <a:rPr lang="fr-FR" sz="7200" dirty="0">
                <a:latin typeface="Arial" panose="020B0604020202020204" pitchFamily="34" charset="0"/>
                <a:cs typeface="Arial" panose="020B0604020202020204" pitchFamily="34" charset="0"/>
              </a:rPr>
              <a:t>Rognon, F. 2019, </a:t>
            </a:r>
            <a:r>
              <a:rPr lang="fr-FR" sz="7200" i="1" dirty="0">
                <a:latin typeface="Arial" panose="020B0604020202020204" pitchFamily="34" charset="0"/>
                <a:cs typeface="Arial" panose="020B0604020202020204" pitchFamily="34" charset="0"/>
              </a:rPr>
              <a:t>Les passions, </a:t>
            </a:r>
            <a:r>
              <a:rPr lang="fr-FR" sz="7200" dirty="0">
                <a:latin typeface="Arial" panose="020B0604020202020204" pitchFamily="34" charset="0"/>
                <a:cs typeface="Arial" panose="020B0604020202020204" pitchFamily="34" charset="0"/>
              </a:rPr>
              <a:t>Paris, Hatier</a:t>
            </a:r>
            <a:r>
              <a:rPr lang="fr-FR" sz="7200" dirty="0" smtClean="0">
                <a:latin typeface="Arial" panose="020B0604020202020204" pitchFamily="34" charset="0"/>
                <a:cs typeface="Arial" panose="020B0604020202020204" pitchFamily="34" charset="0"/>
              </a:rPr>
              <a:t>.</a:t>
            </a:r>
          </a:p>
          <a:p>
            <a:pPr lvl="0"/>
            <a:r>
              <a:rPr lang="fr-FR" sz="7200" dirty="0" err="1" smtClean="0">
                <a:latin typeface="Arial" panose="020B0604020202020204" pitchFamily="34" charset="0"/>
                <a:cs typeface="Arial" panose="020B0604020202020204" pitchFamily="34" charset="0"/>
              </a:rPr>
              <a:t>Willaine</a:t>
            </a:r>
            <a:r>
              <a:rPr lang="fr-FR" sz="7200" dirty="0">
                <a:latin typeface="Arial" panose="020B0604020202020204" pitchFamily="34" charset="0"/>
                <a:cs typeface="Arial" panose="020B0604020202020204" pitchFamily="34" charset="0"/>
              </a:rPr>
              <a:t>, J.-P, 1995, </a:t>
            </a:r>
            <a:r>
              <a:rPr lang="fr-FR" sz="7200" i="1" dirty="0">
                <a:latin typeface="Arial" panose="020B0604020202020204" pitchFamily="34" charset="0"/>
                <a:cs typeface="Arial" panose="020B0604020202020204" pitchFamily="34" charset="0"/>
              </a:rPr>
              <a:t>Sociologie des religions</a:t>
            </a:r>
            <a:r>
              <a:rPr lang="fr-FR" sz="7200" dirty="0">
                <a:latin typeface="Arial" panose="020B0604020202020204" pitchFamily="34" charset="0"/>
                <a:cs typeface="Arial" panose="020B0604020202020204" pitchFamily="34" charset="0"/>
              </a:rPr>
              <a:t>, Paris, </a:t>
            </a:r>
            <a:r>
              <a:rPr lang="fr-FR" sz="7200" dirty="0" err="1">
                <a:latin typeface="Arial" panose="020B0604020202020204" pitchFamily="34" charset="0"/>
                <a:cs typeface="Arial" panose="020B0604020202020204" pitchFamily="34" charset="0"/>
              </a:rPr>
              <a:t>Puf</a:t>
            </a:r>
            <a:r>
              <a:rPr lang="fr-FR" sz="7200" dirty="0">
                <a:latin typeface="Arial" panose="020B0604020202020204" pitchFamily="34" charset="0"/>
                <a:cs typeface="Arial" panose="020B0604020202020204" pitchFamily="34" charset="0"/>
              </a:rPr>
              <a:t>.</a:t>
            </a:r>
          </a:p>
          <a:p>
            <a:endParaRPr lang="fr-FR" dirty="0"/>
          </a:p>
          <a:p>
            <a:endParaRPr lang="fr-FR" sz="2000" dirty="0" smtClean="0">
              <a:latin typeface="Arial" panose="020B0604020202020204" pitchFamily="34" charset="0"/>
              <a:cs typeface="Arial" panose="020B0604020202020204" pitchFamily="34" charset="0"/>
            </a:endParaRPr>
          </a:p>
          <a:p>
            <a:r>
              <a:rPr lang="fr-FR" b="0" i="0" u="none" strike="noStrike" dirty="0" smtClean="0">
                <a:solidFill>
                  <a:srgbClr val="FFFFFF"/>
                </a:solidFill>
                <a:effectLst/>
                <a:latin typeface="Roboto Slab"/>
              </a:rPr>
              <a:t>Mystère Frontenac</a:t>
            </a:r>
            <a:endParaRPr lang="fr-FR" b="0" i="0" dirty="0" smtClean="0">
              <a:solidFill>
                <a:srgbClr val="FFFFFF"/>
              </a:solidFill>
              <a:effectLst/>
              <a:latin typeface="Roboto Slab"/>
            </a:endParaRPr>
          </a:p>
          <a:p>
            <a:endParaRPr lang="fr-FR" dirty="0"/>
          </a:p>
        </p:txBody>
      </p:sp>
    </p:spTree>
    <p:extLst>
      <p:ext uri="{BB962C8B-B14F-4D97-AF65-F5344CB8AC3E}">
        <p14:creationId xmlns:p14="http://schemas.microsoft.com/office/powerpoint/2010/main" val="366073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44129"/>
            <a:ext cx="10515600" cy="5832834"/>
          </a:xfrm>
        </p:spPr>
        <p:txBody>
          <a:bodyPr>
            <a:normAutofit/>
          </a:bodyPr>
          <a:lstStyle/>
          <a:p>
            <a:pPr marL="0" indent="0" algn="ctr">
              <a:buNone/>
            </a:pPr>
            <a:endParaRPr lang="fr-FR" dirty="0"/>
          </a:p>
          <a:p>
            <a:pPr marL="0" indent="0" algn="ctr">
              <a:lnSpc>
                <a:spcPct val="100000"/>
              </a:lnSpc>
              <a:buNone/>
            </a:pPr>
            <a:r>
              <a:rPr lang="fr-FR" b="1" dirty="0" smtClean="0">
                <a:solidFill>
                  <a:srgbClr val="0070C0"/>
                </a:solidFill>
              </a:rPr>
              <a:t>MBALLA ELANGA Edmond VII (</a:t>
            </a:r>
            <a:r>
              <a:rPr lang="fr-FR" b="1" dirty="0" err="1" smtClean="0">
                <a:solidFill>
                  <a:srgbClr val="0070C0"/>
                </a:solidFill>
              </a:rPr>
              <a:t>Phd</a:t>
            </a:r>
            <a:r>
              <a:rPr lang="fr-FR" b="1" dirty="0" smtClean="0">
                <a:solidFill>
                  <a:srgbClr val="0070C0"/>
                </a:solidFill>
              </a:rPr>
              <a:t>)</a:t>
            </a:r>
          </a:p>
          <a:p>
            <a:pPr marL="0" indent="0" algn="ctr">
              <a:lnSpc>
                <a:spcPct val="100000"/>
              </a:lnSpc>
              <a:buNone/>
            </a:pPr>
            <a:r>
              <a:rPr lang="fr-FR" b="1" dirty="0" smtClean="0">
                <a:solidFill>
                  <a:srgbClr val="0070C0"/>
                </a:solidFill>
              </a:rPr>
              <a:t>Université de Douala-Cameroun</a:t>
            </a:r>
          </a:p>
          <a:p>
            <a:pPr marL="0" indent="0" algn="ctr">
              <a:lnSpc>
                <a:spcPct val="100000"/>
              </a:lnSpc>
              <a:buNone/>
            </a:pPr>
            <a:endParaRPr lang="fr-FR" b="1" dirty="0" smtClean="0"/>
          </a:p>
          <a:p>
            <a:pPr algn="ctr">
              <a:buFont typeface="Wingdings" panose="05000000000000000000" pitchFamily="2" charset="2"/>
              <a:buChar char="§"/>
            </a:pPr>
            <a:r>
              <a:rPr lang="fr-CM" dirty="0" smtClean="0"/>
              <a:t>Enseignant-chercheur (Chargé de cours)</a:t>
            </a:r>
            <a:endParaRPr lang="fr-FR" dirty="0"/>
          </a:p>
          <a:p>
            <a:pPr algn="ctr">
              <a:buFont typeface="Wingdings" panose="05000000000000000000" pitchFamily="2" charset="2"/>
              <a:buChar char="§"/>
            </a:pPr>
            <a:r>
              <a:rPr lang="fr-CM" dirty="0" smtClean="0"/>
              <a:t>Coordonnateur du REJAC (Réseau des « jeunes » chercheurs en Sciences sociales d’Afrique centrale)</a:t>
            </a:r>
            <a:endParaRPr lang="fr-FR" dirty="0" smtClean="0"/>
          </a:p>
          <a:p>
            <a:pPr algn="ctr">
              <a:buFont typeface="Wingdings" panose="05000000000000000000" pitchFamily="2" charset="2"/>
              <a:buChar char="§"/>
            </a:pPr>
            <a:r>
              <a:rPr lang="fr-FR" dirty="0" smtClean="0"/>
              <a:t>Membre de l’AISLF depuis 2010 (Première Edition du </a:t>
            </a:r>
            <a:r>
              <a:rPr lang="fr-FR" dirty="0" err="1" smtClean="0"/>
              <a:t>Redoc</a:t>
            </a:r>
            <a:r>
              <a:rPr lang="fr-FR" dirty="0" smtClean="0"/>
              <a:t> (Lausanne-Suisse)</a:t>
            </a:r>
          </a:p>
          <a:p>
            <a:pPr algn="ctr">
              <a:buFont typeface="Wingdings" panose="05000000000000000000" pitchFamily="2" charset="2"/>
              <a:buChar char="§"/>
            </a:pPr>
            <a:r>
              <a:rPr lang="fr-CM" dirty="0" smtClean="0">
                <a:hlinkClick r:id="rId2"/>
              </a:rPr>
              <a:t>elangaseven@yahoo.fr</a:t>
            </a:r>
            <a:r>
              <a:rPr lang="fr-CM" dirty="0" smtClean="0"/>
              <a:t> / </a:t>
            </a:r>
            <a:r>
              <a:rPr lang="fr-CM" dirty="0" smtClean="0">
                <a:hlinkClick r:id="rId3"/>
              </a:rPr>
              <a:t>gressociales@gmail.com</a:t>
            </a:r>
            <a:endParaRPr lang="fr-CM" dirty="0" smtClean="0"/>
          </a:p>
          <a:p>
            <a:pPr algn="ctr">
              <a:buFont typeface="Wingdings" panose="05000000000000000000" pitchFamily="2" charset="2"/>
              <a:buChar char="§"/>
            </a:pPr>
            <a:r>
              <a:rPr lang="fr-CM" dirty="0" smtClean="0"/>
              <a:t>Tel : 00237 6 77 82 11 90</a:t>
            </a:r>
            <a:endParaRPr lang="fr-FR" dirty="0"/>
          </a:p>
        </p:txBody>
      </p:sp>
    </p:spTree>
    <p:extLst>
      <p:ext uri="{BB962C8B-B14F-4D97-AF65-F5344CB8AC3E}">
        <p14:creationId xmlns:p14="http://schemas.microsoft.com/office/powerpoint/2010/main" val="319742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31056"/>
          </a:xfrm>
        </p:spPr>
        <p:txBody>
          <a:bodyPr/>
          <a:lstStyle/>
          <a:p>
            <a:pPr algn="ctr"/>
            <a:r>
              <a:rPr lang="fr-CM" b="1" dirty="0" smtClean="0">
                <a:solidFill>
                  <a:srgbClr val="0070C0"/>
                </a:solidFill>
                <a:latin typeface="Arial" panose="020B0604020202020204" pitchFamily="34" charset="0"/>
                <a:cs typeface="Arial" panose="020B0604020202020204" pitchFamily="34" charset="0"/>
              </a:rPr>
              <a:t>PLAN</a:t>
            </a:r>
            <a:endParaRPr lang="fr-FR" b="1"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CM" b="1" dirty="0" smtClean="0">
                <a:latin typeface="Arial" panose="020B0604020202020204" pitchFamily="34" charset="0"/>
                <a:cs typeface="Arial" panose="020B0604020202020204" pitchFamily="34" charset="0"/>
              </a:rPr>
              <a:t>Approche conceptuelle : Qu'est ce qu’une passion (religieuse)? Qu’est ce l’incertitude sociale et existentielle? </a:t>
            </a:r>
          </a:p>
          <a:p>
            <a:pPr marL="514350" indent="-514350">
              <a:buFont typeface="+mj-lt"/>
              <a:buAutoNum type="arabicPeriod"/>
            </a:pPr>
            <a:endParaRPr lang="fr-FR" b="1" dirty="0" smtClean="0">
              <a:latin typeface="Arial" panose="020B0604020202020204" pitchFamily="34" charset="0"/>
              <a:cs typeface="Arial" panose="020B0604020202020204" pitchFamily="34" charset="0"/>
            </a:endParaRPr>
          </a:p>
          <a:p>
            <a:pPr marL="514350" indent="-514350">
              <a:buFont typeface="+mj-lt"/>
              <a:buAutoNum type="arabicPeriod"/>
            </a:pPr>
            <a:r>
              <a:rPr lang="fr-FR" b="1" dirty="0" smtClean="0">
                <a:latin typeface="Arial" panose="020B0604020202020204" pitchFamily="34" charset="0"/>
                <a:cs typeface="Arial" panose="020B0604020202020204" pitchFamily="34" charset="0"/>
              </a:rPr>
              <a:t>Les passions religieuses comme des catégories actives au service de l’émancipation des fidèles</a:t>
            </a:r>
          </a:p>
          <a:p>
            <a:pPr marL="514350" indent="-514350">
              <a:buFont typeface="+mj-lt"/>
              <a:buAutoNum type="arabicPeriod"/>
            </a:pPr>
            <a:endParaRPr lang="fr-FR" b="1" dirty="0" smtClean="0">
              <a:latin typeface="Arial" panose="020B0604020202020204" pitchFamily="34" charset="0"/>
              <a:ea typeface="Calibri" panose="020F0502020204030204" pitchFamily="34" charset="0"/>
              <a:cs typeface="Arial" panose="020B0604020202020204" pitchFamily="34" charset="0"/>
            </a:endParaRPr>
          </a:p>
          <a:p>
            <a:pPr marL="514350" indent="-514350">
              <a:buFont typeface="+mj-lt"/>
              <a:buAutoNum type="arabicPeriod"/>
            </a:pPr>
            <a:r>
              <a:rPr lang="fr-FR" b="1" dirty="0" smtClean="0">
                <a:latin typeface="Arial" panose="020B0604020202020204" pitchFamily="34" charset="0"/>
                <a:ea typeface="Calibri" panose="020F0502020204030204" pitchFamily="34" charset="0"/>
                <a:cs typeface="Arial" panose="020B0604020202020204" pitchFamily="34" charset="0"/>
              </a:rPr>
              <a:t>Les </a:t>
            </a:r>
            <a:r>
              <a:rPr lang="fr-FR" b="1" dirty="0">
                <a:latin typeface="Arial" panose="020B0604020202020204" pitchFamily="34" charset="0"/>
                <a:ea typeface="Calibri" panose="020F0502020204030204" pitchFamily="34" charset="0"/>
                <a:cs typeface="Arial" panose="020B0604020202020204" pitchFamily="34" charset="0"/>
              </a:rPr>
              <a:t>passions religieuses au service de la protestation </a:t>
            </a:r>
            <a:r>
              <a:rPr lang="fr-FR" b="1" dirty="0" smtClean="0">
                <a:latin typeface="Arial" panose="020B0604020202020204" pitchFamily="34" charset="0"/>
                <a:ea typeface="Calibri" panose="020F0502020204030204" pitchFamily="34" charset="0"/>
                <a:cs typeface="Arial" panose="020B0604020202020204" pitchFamily="34" charset="0"/>
              </a:rPr>
              <a:t>de l’ordre </a:t>
            </a:r>
            <a:r>
              <a:rPr lang="fr-FR" b="1" dirty="0">
                <a:latin typeface="Arial" panose="020B0604020202020204" pitchFamily="34" charset="0"/>
                <a:ea typeface="Calibri" panose="020F0502020204030204" pitchFamily="34" charset="0"/>
                <a:cs typeface="Arial" panose="020B0604020202020204" pitchFamily="34" charset="0"/>
              </a:rPr>
              <a:t>social </a:t>
            </a:r>
            <a:r>
              <a:rPr lang="fr-FR" b="1" dirty="0" smtClean="0">
                <a:latin typeface="Arial" panose="020B0604020202020204" pitchFamily="34" charset="0"/>
                <a:ea typeface="Calibri" panose="020F0502020204030204" pitchFamily="34" charset="0"/>
                <a:cs typeface="Arial" panose="020B0604020202020204" pitchFamily="34" charset="0"/>
              </a:rPr>
              <a:t>établi</a:t>
            </a:r>
          </a:p>
          <a:p>
            <a:pPr marL="0" indent="0">
              <a:buNone/>
            </a:pP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39938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404681"/>
          </a:xfrm>
        </p:spPr>
        <p:txBody>
          <a:bodyPr>
            <a:normAutofit/>
          </a:bodyPr>
          <a:lstStyle/>
          <a:p>
            <a:pPr marL="514350" lvl="0" indent="-514350" algn="ctr">
              <a:lnSpc>
                <a:spcPct val="107000"/>
              </a:lnSpc>
              <a:spcBef>
                <a:spcPts val="1000"/>
              </a:spcBef>
              <a:spcAft>
                <a:spcPts val="600"/>
              </a:spcAft>
            </a:pPr>
            <a:r>
              <a:rPr lang="fr-CM" sz="3600" b="1" dirty="0" smtClean="0">
                <a:solidFill>
                  <a:srgbClr val="0070C0"/>
                </a:solidFill>
                <a:latin typeface="Arial" panose="020B0604020202020204" pitchFamily="34" charset="0"/>
                <a:ea typeface="+mn-ea"/>
                <a:cs typeface="Arial" panose="020B0604020202020204" pitchFamily="34" charset="0"/>
              </a:rPr>
              <a:t>1. (A) : Qu'est </a:t>
            </a:r>
            <a:r>
              <a:rPr lang="fr-CM" sz="3600" b="1" dirty="0">
                <a:solidFill>
                  <a:srgbClr val="0070C0"/>
                </a:solidFill>
                <a:latin typeface="Arial" panose="020B0604020202020204" pitchFamily="34" charset="0"/>
                <a:ea typeface="+mn-ea"/>
                <a:cs typeface="Arial" panose="020B0604020202020204" pitchFamily="34" charset="0"/>
              </a:rPr>
              <a:t>ce qu’une passion (religieuse)?</a:t>
            </a:r>
            <a:r>
              <a:rPr lang="fr-FR"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fr-FR"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endParaRPr lang="fr-CM" sz="2800" b="1" dirty="0">
              <a:solidFill>
                <a:srgbClr val="00B0F0"/>
              </a:solidFill>
              <a:latin typeface="Arial" panose="020B0604020202020204" pitchFamily="34" charset="0"/>
              <a:ea typeface="+mn-ea"/>
              <a:cs typeface="Arial" panose="020B0604020202020204" pitchFamily="34" charset="0"/>
            </a:endParaRPr>
          </a:p>
        </p:txBody>
      </p:sp>
      <p:sp>
        <p:nvSpPr>
          <p:cNvPr id="3" name="Espace réservé du contenu 2"/>
          <p:cNvSpPr>
            <a:spLocks noGrp="1"/>
          </p:cNvSpPr>
          <p:nvPr>
            <p:ph idx="1"/>
          </p:nvPr>
        </p:nvSpPr>
        <p:spPr>
          <a:xfrm>
            <a:off x="838200" y="1101214"/>
            <a:ext cx="10515600" cy="5348748"/>
          </a:xfrm>
        </p:spPr>
        <p:txBody>
          <a:bodyPr>
            <a:normAutofit/>
          </a:bodyPr>
          <a:lstStyle/>
          <a:p>
            <a:pPr marL="0" indent="0" algn="just">
              <a:lnSpc>
                <a:spcPct val="107000"/>
              </a:lnSpc>
              <a:spcAft>
                <a:spcPts val="600"/>
              </a:spcAft>
              <a:buNone/>
            </a:pPr>
            <a:endParaRPr lang="fr-FR" sz="36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fr-FR" sz="3200" dirty="0" smtClean="0">
                <a:latin typeface="Times New Roman" panose="02020603050405020304" pitchFamily="18" charset="0"/>
                <a:ea typeface="Calibri" panose="020F0502020204030204" pitchFamily="34" charset="0"/>
                <a:cs typeface="Times New Roman" panose="02020603050405020304" pitchFamily="18" charset="0"/>
              </a:rPr>
              <a:t>L’étymologie (passion) vient du verbe latin « </a:t>
            </a:r>
            <a:r>
              <a:rPr lang="fr-FR" sz="3200" i="1" dirty="0" err="1" smtClean="0">
                <a:latin typeface="Times New Roman" panose="02020603050405020304" pitchFamily="18" charset="0"/>
                <a:ea typeface="Calibri" panose="020F0502020204030204" pitchFamily="34" charset="0"/>
                <a:cs typeface="Times New Roman" panose="02020603050405020304" pitchFamily="18" charset="0"/>
              </a:rPr>
              <a:t>patior</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 », qui signifie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souffrir », </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 éprouver »,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endurer », « supporter », </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et du substantif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3200" i="1" dirty="0" err="1" smtClean="0">
                <a:latin typeface="Times New Roman" panose="02020603050405020304" pitchFamily="18" charset="0"/>
                <a:ea typeface="Calibri" panose="020F0502020204030204" pitchFamily="34" charset="0"/>
                <a:cs typeface="Times New Roman" panose="02020603050405020304" pitchFamily="18" charset="0"/>
              </a:rPr>
              <a:t>passio</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 </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qui désigne la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souffrance » </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et la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maladie »</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600"/>
              </a:spcAft>
              <a:buNone/>
            </a:pPr>
            <a:r>
              <a:rPr lang="fr-FR" sz="3200" dirty="0" smtClean="0">
                <a:latin typeface="Times New Roman" panose="02020603050405020304" pitchFamily="18" charset="0"/>
                <a:ea typeface="Calibri" panose="020F0502020204030204" pitchFamily="34" charset="0"/>
                <a:cs typeface="Times New Roman" panose="02020603050405020304" pitchFamily="18" charset="0"/>
              </a:rPr>
              <a:t>Nous </a:t>
            </a:r>
            <a:r>
              <a:rPr lang="fr-FR" sz="3200" dirty="0">
                <a:latin typeface="Times New Roman" panose="02020603050405020304" pitchFamily="18" charset="0"/>
                <a:ea typeface="Calibri" panose="020F0502020204030204" pitchFamily="34" charset="0"/>
                <a:cs typeface="Times New Roman" panose="02020603050405020304" pitchFamily="18" charset="0"/>
              </a:rPr>
              <a:t>retrouvons cette acception dans notre verbe </a:t>
            </a:r>
            <a:r>
              <a:rPr lang="fr-FR" sz="3200" i="1" dirty="0">
                <a:latin typeface="Times New Roman" panose="02020603050405020304" pitchFamily="18" charset="0"/>
                <a:ea typeface="Calibri" panose="020F0502020204030204" pitchFamily="34" charset="0"/>
                <a:cs typeface="Times New Roman" panose="02020603050405020304" pitchFamily="18" charset="0"/>
              </a:rPr>
              <a:t>« pâtir </a:t>
            </a:r>
            <a:r>
              <a:rPr lang="fr-FR" sz="3200" i="1"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3200" dirty="0">
                <a:latin typeface="Times New Roman" panose="02020603050405020304" pitchFamily="18" charset="0"/>
                <a:ea typeface="Calibri" panose="020F0502020204030204" pitchFamily="34" charset="0"/>
                <a:cs typeface="Times New Roman" panose="02020603050405020304" pitchFamily="18" charset="0"/>
              </a:rPr>
              <a:t>D</a:t>
            </a:r>
            <a:r>
              <a:rPr lang="fr-FR" sz="3200" dirty="0" smtClean="0">
                <a:latin typeface="Times New Roman" panose="02020603050405020304" pitchFamily="18" charset="0"/>
                <a:ea typeface="Calibri" panose="020F0502020204030204" pitchFamily="34" charset="0"/>
                <a:cs typeface="Times New Roman" panose="02020603050405020304" pitchFamily="18" charset="0"/>
              </a:rPr>
              <a:t>ans </a:t>
            </a:r>
            <a:r>
              <a:rPr lang="fr-FR" sz="3200" i="1" dirty="0">
                <a:latin typeface="Times New Roman" panose="02020603050405020304" pitchFamily="18" charset="0"/>
                <a:ea typeface="Calibri" panose="020F0502020204030204" pitchFamily="34" charset="0"/>
                <a:cs typeface="Times New Roman" panose="02020603050405020304" pitchFamily="18" charset="0"/>
              </a:rPr>
              <a:t>« la passion de Jésus-Christ », </a:t>
            </a:r>
            <a:r>
              <a:rPr lang="fr-FR" sz="3200" dirty="0">
                <a:latin typeface="Times New Roman" panose="02020603050405020304" pitchFamily="18" charset="0"/>
                <a:ea typeface="Calibri" panose="020F0502020204030204" pitchFamily="34" charset="0"/>
                <a:cs typeface="Times New Roman" panose="02020603050405020304" pitchFamily="18" charset="0"/>
              </a:rPr>
              <a:t>expression qui évoque l’ensemble des épreuves endurées par le Christ jusqu’à son supplice et à sa mort.</a:t>
            </a:r>
            <a:r>
              <a:rPr lang="fr-FR" sz="3200" b="1" dirty="0">
                <a:latin typeface="Times New Roman" panose="02020603050405020304" pitchFamily="18" charset="0"/>
                <a:ea typeface="Calibri" panose="020F0502020204030204" pitchFamily="34" charset="0"/>
                <a:cs typeface="Times New Roman" panose="02020603050405020304" pitchFamily="18" charset="0"/>
              </a:rPr>
              <a:t>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90909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88258"/>
            <a:ext cx="10515600" cy="5488705"/>
          </a:xfrm>
        </p:spPr>
        <p:txBody>
          <a:bodyPr>
            <a:normAutofit/>
          </a:bodyPr>
          <a:lstStyle/>
          <a:p>
            <a:pPr lvl="0"/>
            <a:r>
              <a:rPr lang="fr-FR" sz="4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 passion </a:t>
            </a:r>
            <a:r>
              <a:rPr lang="fr-FR" sz="4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est donc</a:t>
            </a:r>
            <a:r>
              <a:rPr lang="fr-FR" sz="4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au sens premier, un état de souffrance et de dépendance, d’attente passive.</a:t>
            </a:r>
            <a:r>
              <a:rPr lang="fr-FR"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4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fr-FR" sz="40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fr-FR" sz="4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fr-FR"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 passion » a également été considérée par divers auteurs comme une « maladie de l’âme », nécessitant la recherche de « remèdes ». </a:t>
            </a:r>
            <a:r>
              <a:rPr lang="fr-FR" sz="4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(Frédéric Rognon, 2019).</a:t>
            </a:r>
          </a:p>
        </p:txBody>
      </p:sp>
    </p:spTree>
    <p:extLst>
      <p:ext uri="{BB962C8B-B14F-4D97-AF65-F5344CB8AC3E}">
        <p14:creationId xmlns:p14="http://schemas.microsoft.com/office/powerpoint/2010/main" val="372533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96413"/>
            <a:ext cx="10515600" cy="5380550"/>
          </a:xfrm>
        </p:spPr>
        <p:txBody>
          <a:bodyPr>
            <a:normAutofit/>
          </a:bodyPr>
          <a:lstStyle/>
          <a:p>
            <a:pPr marL="0" indent="0" algn="just">
              <a:buNone/>
            </a:pPr>
            <a:r>
              <a:rPr lang="fr-FR" sz="4000" b="1" dirty="0"/>
              <a:t>L</a:t>
            </a:r>
            <a:r>
              <a:rPr lang="fr-FR" sz="4000" b="1" dirty="0" smtClean="0"/>
              <a:t>a psychologie</a:t>
            </a:r>
            <a:r>
              <a:rPr lang="fr-FR" sz="4000" dirty="0" smtClean="0"/>
              <a:t>, et plus particulièrement encore la psychanalyse, la passion est un :</a:t>
            </a:r>
          </a:p>
          <a:p>
            <a:pPr marL="0" indent="0" algn="just">
              <a:buNone/>
            </a:pPr>
            <a:endParaRPr lang="fr-FR" sz="4000" dirty="0"/>
          </a:p>
          <a:p>
            <a:pPr marL="0" indent="0" algn="just">
              <a:buNone/>
            </a:pPr>
            <a:r>
              <a:rPr lang="fr-FR" sz="4000" i="1" dirty="0" smtClean="0"/>
              <a:t>« état affectif qui se manifeste par un </a:t>
            </a:r>
            <a:r>
              <a:rPr lang="fr-FR" sz="4000" b="1" i="1" dirty="0" smtClean="0"/>
              <a:t>attachement exacerbé, exclusif et durable à un objet</a:t>
            </a:r>
            <a:r>
              <a:rPr lang="fr-FR" sz="4000" i="1" dirty="0" smtClean="0"/>
              <a:t>, au point de dominer la personnalité du sujet et de déterminer son comportement. »</a:t>
            </a:r>
            <a:endParaRPr lang="fr-FR" sz="4000" i="1" dirty="0"/>
          </a:p>
        </p:txBody>
      </p:sp>
    </p:spTree>
    <p:extLst>
      <p:ext uri="{BB962C8B-B14F-4D97-AF65-F5344CB8AC3E}">
        <p14:creationId xmlns:p14="http://schemas.microsoft.com/office/powerpoint/2010/main" val="111538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71948"/>
            <a:ext cx="10515600" cy="6184491"/>
          </a:xfrm>
        </p:spPr>
        <p:txBody>
          <a:bodyPr>
            <a:normAutofit lnSpcReduction="10000"/>
          </a:bodyPr>
          <a:lstStyle/>
          <a:p>
            <a:r>
              <a:rPr lang="fr-CM" sz="4000" dirty="0" smtClean="0"/>
              <a:t>Cette définition (psychologie) est, dans une certaine mesure proche de celle qui est appliquée dans le champ religieux avec, cependant, des variances. </a:t>
            </a:r>
          </a:p>
          <a:p>
            <a:r>
              <a:rPr lang="fr-FR" sz="4000" b="0" i="1" u="none" strike="noStrike" baseline="0" dirty="0" smtClean="0">
                <a:solidFill>
                  <a:srgbClr val="000000"/>
                </a:solidFill>
                <a:latin typeface="Times New Roman" panose="02020603050405020304" pitchFamily="18" charset="0"/>
              </a:rPr>
              <a:t>« Typologie quadripartie » </a:t>
            </a:r>
            <a:r>
              <a:rPr lang="fr-FR" sz="4000" b="0" i="0" u="none" strike="noStrike" baseline="0" dirty="0" smtClean="0">
                <a:solidFill>
                  <a:srgbClr val="000000"/>
                </a:solidFill>
                <a:latin typeface="Times New Roman" panose="02020603050405020304" pitchFamily="18" charset="0"/>
              </a:rPr>
              <a:t>de Gabriel Le Bras, cité par Jean-Paul </a:t>
            </a:r>
            <a:r>
              <a:rPr lang="fr-FR" sz="4000" b="0" i="0" u="none" strike="noStrike" baseline="0" dirty="0" err="1" smtClean="0">
                <a:solidFill>
                  <a:srgbClr val="000000"/>
                </a:solidFill>
                <a:latin typeface="Times New Roman" panose="02020603050405020304" pitchFamily="18" charset="0"/>
              </a:rPr>
              <a:t>Willaime</a:t>
            </a:r>
            <a:r>
              <a:rPr lang="fr-FR" sz="4000" b="0" i="0" u="none" strike="noStrike" baseline="0" dirty="0" smtClean="0">
                <a:solidFill>
                  <a:srgbClr val="000000"/>
                </a:solidFill>
                <a:latin typeface="Times New Roman" panose="02020603050405020304" pitchFamily="18" charset="0"/>
              </a:rPr>
              <a:t> (2005 : 60), qui classe les fidèles en quatre catégories : </a:t>
            </a:r>
            <a:r>
              <a:rPr lang="fr-FR" sz="4000" b="0" i="1" u="none" strike="noStrike" baseline="0" dirty="0" smtClean="0">
                <a:solidFill>
                  <a:srgbClr val="000000"/>
                </a:solidFill>
                <a:latin typeface="Times New Roman" panose="02020603050405020304" pitchFamily="18" charset="0"/>
              </a:rPr>
              <a:t>« 1- les étrangers à la vie religieuse (dissidents) », « 2 – les conformistes saisonniers », « 3 – les pratiquants réguliers », « 4 – les dévots (militants religieux) ».</a:t>
            </a:r>
            <a:endParaRPr lang="fr-FR" sz="4000" i="1" dirty="0"/>
          </a:p>
        </p:txBody>
      </p:sp>
    </p:spTree>
    <p:extLst>
      <p:ext uri="{BB962C8B-B14F-4D97-AF65-F5344CB8AC3E}">
        <p14:creationId xmlns:p14="http://schemas.microsoft.com/office/powerpoint/2010/main" val="389405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4746"/>
          </a:xfrm>
        </p:spPr>
        <p:txBody>
          <a:bodyPr>
            <a:normAutofit/>
          </a:bodyPr>
          <a:lstStyle/>
          <a:p>
            <a:pPr algn="ctr"/>
            <a:r>
              <a:rPr lang="fr-CM" sz="3600" b="1" dirty="0" smtClean="0">
                <a:solidFill>
                  <a:srgbClr val="00B0F0"/>
                </a:solidFill>
                <a:latin typeface="Arial" panose="020B0604020202020204" pitchFamily="34" charset="0"/>
                <a:cs typeface="Arial" panose="020B0604020202020204" pitchFamily="34" charset="0"/>
              </a:rPr>
              <a:t>B. Incertitude sociale et existentielle</a:t>
            </a:r>
            <a:endParaRPr lang="fr-FR" sz="3600" b="1" dirty="0">
              <a:solidFill>
                <a:srgbClr val="00B0F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465006"/>
            <a:ext cx="10515600" cy="5063613"/>
          </a:xfrm>
        </p:spPr>
        <p:txBody>
          <a:bodyPr>
            <a:noAutofit/>
          </a:bodyPr>
          <a:lstStyle/>
          <a:p>
            <a:pPr marL="685800" indent="-457200" algn="just">
              <a:lnSpc>
                <a:spcPct val="100000"/>
              </a:lnSpc>
              <a:spcAft>
                <a:spcPts val="600"/>
              </a:spcAft>
            </a:pPr>
            <a:r>
              <a:rPr lang="fr-FR" sz="3200" dirty="0">
                <a:latin typeface="Times New Roman" panose="02020603050405020304" pitchFamily="18" charset="0"/>
                <a:ea typeface="Times New Roman" panose="02020603050405020304" pitchFamily="18" charset="0"/>
                <a:cs typeface="Times New Roman" panose="02020603050405020304" pitchFamily="18" charset="0"/>
              </a:rPr>
              <a:t>Depuis la fin des années 1980, réduit à sa portion congrue par les politiques d’ajustement structurel et la doctrine de la bonne gouvernance, l’État camerounais, a engendré ce que Laurent (2003) appelle la </a:t>
            </a:r>
            <a:r>
              <a:rPr lang="fr-FR" sz="3200" i="1" dirty="0">
                <a:latin typeface="Times New Roman" panose="02020603050405020304" pitchFamily="18" charset="0"/>
                <a:ea typeface="Times New Roman" panose="02020603050405020304" pitchFamily="18" charset="0"/>
                <a:cs typeface="Times New Roman" panose="02020603050405020304" pitchFamily="18" charset="0"/>
              </a:rPr>
              <a:t>« modernité insécurisée ».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Dans cette situation, ce sont les possibilités licites d’entrevoir le chemin de la survie à long terme qui s’amenuisent pour la majorité de la population, augmentant de ce fait le sentiment </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d’insécurité.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L</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es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grandes villes </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camerounaises, par exemple, deviennent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les </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 machines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à </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fabriquer »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les pauvres et les exclus.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6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22787"/>
            <a:ext cx="10515600" cy="5754176"/>
          </a:xfrm>
        </p:spPr>
        <p:txBody>
          <a:bodyPr>
            <a:normAutofit/>
          </a:bodyPr>
          <a:lstStyle/>
          <a:p>
            <a:pPr marL="685800" lvl="0" indent="-457200" algn="just">
              <a:lnSpc>
                <a:spcPct val="100000"/>
              </a:lnSpc>
              <a:spcAft>
                <a:spcPts val="600"/>
              </a:spcAft>
            </a:pPr>
            <a:r>
              <a:rPr lang="fr-FR" sz="3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Ainsi, par exemple, la part de l’offre de l’enseignement officiel et de la santé s’amincit devant l’augmentation des services privés payants. On observe également une croissance de la corruption, des comportements déviants, ainsi que des sentiments de peur et de méfiance (justice populaire, commission d’autodéfense, lynchage des présumés voleurs, etc.). </a:t>
            </a:r>
            <a:endParaRPr lang="fr-FR" sz="3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4771893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21836</TotalTime>
  <Words>825</Words>
  <Application>Microsoft Office PowerPoint</Application>
  <PresentationFormat>Grand écran</PresentationFormat>
  <Paragraphs>77</Paragraphs>
  <Slides>19</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19</vt:i4>
      </vt:variant>
    </vt:vector>
  </HeadingPairs>
  <TitlesOfParts>
    <vt:vector size="29" baseType="lpstr">
      <vt:lpstr>Arial</vt:lpstr>
      <vt:lpstr>Calibri</vt:lpstr>
      <vt:lpstr>Calibri Light</vt:lpstr>
      <vt:lpstr>Cambria</vt:lpstr>
      <vt:lpstr>Georgia</vt:lpstr>
      <vt:lpstr>MS Mincho</vt:lpstr>
      <vt:lpstr>Roboto Slab</vt:lpstr>
      <vt:lpstr>Times New Roman</vt:lpstr>
      <vt:lpstr>Wingdings</vt:lpstr>
      <vt:lpstr>Thème Office</vt:lpstr>
      <vt:lpstr>  11E UNIVERSITÉ D’ÉTÉ DU RÉDOC – PARIS - JUIN 2020 « Engagements et passions, au cœur du social » </vt:lpstr>
      <vt:lpstr>Présentation PowerPoint</vt:lpstr>
      <vt:lpstr>PLAN</vt:lpstr>
      <vt:lpstr>1. (A) : Qu'est ce qu’une passion (religieuse)? </vt:lpstr>
      <vt:lpstr>Présentation PowerPoint</vt:lpstr>
      <vt:lpstr>Présentation PowerPoint</vt:lpstr>
      <vt:lpstr>Présentation PowerPoint</vt:lpstr>
      <vt:lpstr>B. Incertitude sociale et existentielle</vt:lpstr>
      <vt:lpstr>Présentation PowerPoint</vt:lpstr>
      <vt:lpstr>Présentation PowerPoint</vt:lpstr>
      <vt:lpstr>Présentation PowerPoint</vt:lpstr>
      <vt:lpstr>  2. LES PASSIONS RELIGIEUSES COMME DES CATÉGORIES ACTIVES AU SERVICE DE L’ÉMANCIPATION DES FIDÈLES  </vt:lpstr>
      <vt:lpstr>Le cas des personnes malades</vt:lpstr>
      <vt:lpstr>Présentation PowerPoint</vt:lpstr>
      <vt:lpstr>3. Les passions religieuses au service de la protestation contre l’ordre social établi </vt:lpstr>
      <vt:lpstr>Présentation PowerPoint</vt:lpstr>
      <vt:lpstr>CONCLUSION  </vt:lpstr>
      <vt:lpstr>Présentation PowerPoint</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11e Université d’été du RéDoc à Paris en juin 2020 Engagements et passions, au cœur du social </dc:title>
  <dc:creator>feberty</dc:creator>
  <cp:lastModifiedBy>feberty</cp:lastModifiedBy>
  <cp:revision>32</cp:revision>
  <dcterms:created xsi:type="dcterms:W3CDTF">2021-05-17T02:22:47Z</dcterms:created>
  <dcterms:modified xsi:type="dcterms:W3CDTF">2021-06-01T06:19:44Z</dcterms:modified>
</cp:coreProperties>
</file>