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Belleza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Bellez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Short introduction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42fff18d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42fff18d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42fff18d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42fff18d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42fff18d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42fff18d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 these slides are a few small projects we did.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 created virtual machines (VM’s), where you essentially virtually divide a server into smaller parts, to make better use of your resources. We also created volumes (storage room) and connected them to the VM’s.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Something else we did, was using GPU’s (Graphical Processing Units). These can be used for very complex calculations because they perform multiple calculations simultaneously.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e8a62291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e8a62291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SWAN stands for Service for Web-based Analysis. It is an online tool that you can use for example to calculate integrals.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You don’t need to have the hardware yourself, all you need is an internet connection.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 also did a small project on CMS Data Analysis, consisting of 2 parts: first we wrote a program to identify different particles from the graph above, and then we used a simple artificial intelligence to classify QCD-jets (in the graph above you can see that this AI (blue line) performed significantly better then the manually written program (red line)).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da8735cd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da8735cd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After the internship, we tried to share our experience both via social media and by talking about it with friends and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 spread it to others as well, we have both done an interview and a presentation in front of the class.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Laurens is currently trying to implement an experiment we did at CERN at my school: making a cloud chamber to see particle tracks with our own eyes (see picture).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42fff18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42fff18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da8735cd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da8735cd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bg>
      <p:bgPr>
        <a:solidFill>
          <a:srgbClr val="10428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outline.eps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9355" y="1327799"/>
            <a:ext cx="1890000" cy="18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2969335" y="477178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5182756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889146"/>
            <a:ext cx="3200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457200" y="160818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85900"/>
            <a:ext cx="70866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34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2969335" y="477178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5182756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5556732" y="1279282"/>
            <a:ext cx="30540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558797" y="601648"/>
            <a:ext cx="4759500" cy="3569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0756" lvl="1" marL="905256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3408" lvl="2" marL="109270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3916" lvl="3" marL="138531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092" lvl="4" marL="165049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89483" lvl="5" marL="1700784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93039" lvl="6" marL="192024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83895" lvl="7" marL="213969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85420" lvl="8" marL="233172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5556734" y="2249074"/>
            <a:ext cx="3054000" cy="19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2969335" y="477178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5182756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e de titre" showMasterSp="0">
  <p:cSld name="3_Diapositive de titre">
    <p:bg>
      <p:bgPr>
        <a:solidFill>
          <a:srgbClr val="10428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4616450"/>
            <a:ext cx="82269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eza"/>
              <a:buNone/>
              <a:defRPr b="0" i="0" sz="1400" u="none" cap="none" strike="noStrike">
                <a:solidFill>
                  <a:schemeClr val="lt1"/>
                </a:solidFill>
                <a:latin typeface="Belleza"/>
                <a:ea typeface="Belleza"/>
                <a:cs typeface="Belleza"/>
                <a:sym typeface="Bellez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logooutline.eps" id="74" name="Google Shape;7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99171" y="1806688"/>
            <a:ext cx="1159200" cy="11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34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34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34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apositive de titre" showMasterSp="0">
  <p:cSld name="4_Diapositive de titre">
    <p:bg>
      <p:bgPr>
        <a:solidFill>
          <a:srgbClr val="10428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4616450"/>
            <a:ext cx="82269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eza"/>
              <a:buNone/>
              <a:defRPr b="0" i="0" sz="1400" u="none" cap="none" strike="noStrike">
                <a:solidFill>
                  <a:schemeClr val="lt1"/>
                </a:solidFill>
                <a:latin typeface="Belleza"/>
                <a:ea typeface="Belleza"/>
                <a:cs typeface="Belleza"/>
                <a:sym typeface="Bellez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logooutline.eps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99171" y="1806688"/>
            <a:ext cx="1159200" cy="11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Diapositive de titre" showMasterSp="0">
  <p:cSld name="5_Diapositive de titre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Outline.ai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2000" y="1315400"/>
            <a:ext cx="189000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apositive de titre" showMasterSp="0">
  <p:cSld name="6_Diapositive de titre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BadgeWeb.eps" id="24" name="Google Shape;24;p5"/>
          <p:cNvPicPr preferRelativeResize="0"/>
          <p:nvPr/>
        </p:nvPicPr>
        <p:blipFill rotWithShape="1">
          <a:blip r:embed="rId2">
            <a:alphaModFix/>
          </a:blip>
          <a:srcRect b="17837" l="0" r="0" t="0"/>
          <a:stretch/>
        </p:blipFill>
        <p:spPr>
          <a:xfrm>
            <a:off x="3959440" y="1940784"/>
            <a:ext cx="1221900" cy="12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4616450"/>
            <a:ext cx="82269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eza"/>
              <a:buNone/>
              <a:defRPr b="0" i="0" sz="1400" u="none" cap="none" strike="noStrike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re et contenu">
  <p:cSld name="3_Titre et contenu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1833611"/>
            <a:ext cx="82269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57200" y="2543343"/>
            <a:ext cx="274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et contenu" showMasterSp="0">
  <p:cSld name="2_Titre et contenu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1833611"/>
            <a:ext cx="82269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57200" y="2543343"/>
            <a:ext cx="274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OBJECT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57200" y="175120"/>
            <a:ext cx="82269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57200" y="994205"/>
            <a:ext cx="82296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57200" y="205979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457200" y="1200151"/>
            <a:ext cx="3657600" cy="3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267200" y="1200150"/>
            <a:ext cx="3657600" cy="3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0" type="dt"/>
          </p:nvPr>
        </p:nvSpPr>
        <p:spPr>
          <a:xfrm>
            <a:off x="2969335" y="477178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1" type="ftr"/>
          </p:nvPr>
        </p:nvSpPr>
        <p:spPr>
          <a:xfrm>
            <a:off x="5182756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457200" y="204788"/>
            <a:ext cx="82296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455613" y="3826475"/>
            <a:ext cx="82311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57200" y="952333"/>
            <a:ext cx="40401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4645026" y="952333"/>
            <a:ext cx="40419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2969335" y="477178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5182756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e-01.eps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442648"/>
            <a:ext cx="9144000" cy="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175120"/>
            <a:ext cx="82269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994205"/>
            <a:ext cx="82296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2969335" y="477178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5182756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185376" y="4767263"/>
            <a:ext cx="50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bande-01.eps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57663"/>
            <a:ext cx="9144000" cy="707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5.jpg"/><Relationship Id="rId6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ctrTitle"/>
          </p:nvPr>
        </p:nvSpPr>
        <p:spPr>
          <a:xfrm>
            <a:off x="311708" y="6688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Cloud Infrastructure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/>
              <a:t>By Xander &amp; Laurens</a:t>
            </a:r>
            <a:endParaRPr i="1"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6046" l="6982" r="6279" t="12685"/>
          <a:stretch/>
        </p:blipFill>
        <p:spPr>
          <a:xfrm>
            <a:off x="2827225" y="3199850"/>
            <a:ext cx="2765998" cy="194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17424" l="11575" r="15067" t="2131"/>
          <a:stretch/>
        </p:blipFill>
        <p:spPr>
          <a:xfrm>
            <a:off x="7419768" y="3725500"/>
            <a:ext cx="1724232" cy="141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225" y="3725488"/>
            <a:ext cx="1890698" cy="14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4294967295" type="title"/>
          </p:nvPr>
        </p:nvSpPr>
        <p:spPr>
          <a:xfrm>
            <a:off x="814700" y="3581950"/>
            <a:ext cx="1781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500"/>
              <a:t>Again…</a:t>
            </a:r>
            <a:endParaRPr i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Cloud: What?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/>
              <a:t>Sharing </a:t>
            </a:r>
            <a:r>
              <a:rPr lang="nl"/>
              <a:t>resources</a:t>
            </a:r>
            <a:r>
              <a:rPr lang="nl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/>
              <a:t>Data Storage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/>
              <a:t>Data management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/>
              <a:t>Easy access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950" y="1017724"/>
            <a:ext cx="4399975" cy="29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Cloud: How?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10100"/>
            <a:ext cx="3000600" cy="32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/>
              <a:t>Composed of layers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/>
              <a:t>Top layer = for analysis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/>
              <a:t>Other layers = for structure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975" y="1017725"/>
            <a:ext cx="5310325" cy="28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242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For example: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49428" l="1363" r="34340" t="1935"/>
          <a:stretch/>
        </p:blipFill>
        <p:spPr>
          <a:xfrm>
            <a:off x="6006275" y="1681625"/>
            <a:ext cx="3137726" cy="273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title"/>
          </p:nvPr>
        </p:nvSpPr>
        <p:spPr>
          <a:xfrm>
            <a:off x="6593050" y="1252575"/>
            <a:ext cx="178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500"/>
              <a:t>GPU’s</a:t>
            </a:r>
            <a:endParaRPr i="1" sz="250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462" y="643637"/>
            <a:ext cx="2425800" cy="242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type="title"/>
          </p:nvPr>
        </p:nvSpPr>
        <p:spPr>
          <a:xfrm>
            <a:off x="1890650" y="1301575"/>
            <a:ext cx="1781400" cy="8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500"/>
              <a:t>Virtual Machines</a:t>
            </a:r>
            <a:endParaRPr i="1" sz="25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7975" y="3205900"/>
            <a:ext cx="2524800" cy="19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483925"/>
            <a:ext cx="1949376" cy="265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For example:</a:t>
            </a:r>
            <a:endParaRPr/>
          </a:p>
        </p:txBody>
      </p:sp>
      <p:sp>
        <p:nvSpPr>
          <p:cNvPr id="128" name="Google Shape;128;p22"/>
          <p:cNvSpPr txBox="1"/>
          <p:nvPr>
            <p:ph type="title"/>
          </p:nvPr>
        </p:nvSpPr>
        <p:spPr>
          <a:xfrm>
            <a:off x="4675200" y="445025"/>
            <a:ext cx="359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500"/>
              <a:t>CMS Data Analysis</a:t>
            </a:r>
            <a:endParaRPr i="1" sz="2500"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768225" y="1134575"/>
            <a:ext cx="178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500"/>
              <a:t>SWAN</a:t>
            </a:r>
            <a:endParaRPr i="1" sz="2500"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13893" l="11209" r="3742" t="7656"/>
          <a:stretch/>
        </p:blipFill>
        <p:spPr>
          <a:xfrm>
            <a:off x="5671950" y="2883725"/>
            <a:ext cx="3472050" cy="22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4">
            <a:alphaModFix/>
          </a:blip>
          <a:srcRect b="10673" l="7328" r="2304" t="9256"/>
          <a:stretch/>
        </p:blipFill>
        <p:spPr>
          <a:xfrm>
            <a:off x="3689725" y="1134575"/>
            <a:ext cx="4919374" cy="16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4341750" y="1213250"/>
            <a:ext cx="4260300" cy="1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nl" sz="1900"/>
              <a:t>Classification of peaks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nl" sz="1900"/>
              <a:t>Identification of QCD-jets with Machine Learning</a:t>
            </a:r>
            <a:endParaRPr sz="1900"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5">
            <a:alphaModFix/>
          </a:blip>
          <a:srcRect b="4479" l="0" r="0" t="0"/>
          <a:stretch/>
        </p:blipFill>
        <p:spPr>
          <a:xfrm>
            <a:off x="211025" y="1707875"/>
            <a:ext cx="3378951" cy="273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Our actions afterwards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626" y="1400425"/>
            <a:ext cx="3351674" cy="21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00425"/>
            <a:ext cx="4266401" cy="21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5">
            <a:alphaModFix/>
          </a:blip>
          <a:srcRect b="13235" l="0" r="0" t="18958"/>
          <a:stretch/>
        </p:blipFill>
        <p:spPr>
          <a:xfrm>
            <a:off x="2664600" y="3439016"/>
            <a:ext cx="3351675" cy="1704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Why CERN was (and is) awesome: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957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Learning about…</a:t>
            </a:r>
            <a:endParaRPr/>
          </a:p>
          <a:p>
            <a:pPr indent="-339090" lvl="1" marL="914400" rtl="0" algn="l">
              <a:spcBef>
                <a:spcPts val="0"/>
              </a:spcBef>
              <a:spcAft>
                <a:spcPts val="0"/>
              </a:spcAft>
              <a:buSzPts val="1740"/>
              <a:buAutoNum type="alphaLcPeriod"/>
            </a:pPr>
            <a:r>
              <a:rPr lang="nl" sz="1600"/>
              <a:t>Particle physics &amp; IT</a:t>
            </a:r>
            <a:endParaRPr sz="1600"/>
          </a:p>
          <a:p>
            <a:pPr indent="-345440" lvl="1" marL="914400" rtl="0" algn="l">
              <a:spcBef>
                <a:spcPts val="0"/>
              </a:spcBef>
              <a:spcAft>
                <a:spcPts val="0"/>
              </a:spcAft>
              <a:buSzPts val="1840"/>
              <a:buAutoNum type="alphaLcPeriod"/>
            </a:pPr>
            <a:r>
              <a:rPr lang="nl" sz="1600"/>
              <a:t>English (and some French as well)</a:t>
            </a:r>
            <a:endParaRPr sz="1600"/>
          </a:p>
          <a:p>
            <a:pPr indent="-339090" lvl="1" marL="914400" rtl="0" algn="l">
              <a:spcBef>
                <a:spcPts val="0"/>
              </a:spcBef>
              <a:spcAft>
                <a:spcPts val="0"/>
              </a:spcAft>
              <a:buSzPts val="1740"/>
              <a:buAutoNum type="alphaLcPeriod"/>
            </a:pPr>
            <a:r>
              <a:rPr lang="nl" sz="1600"/>
              <a:t>Cooperating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nl" sz="1600"/>
              <a:t>How scientific institutions like CERN function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nl" sz="1600"/>
              <a:t>Throwing paper airplanes ; 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International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A wider perspective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Being more self-reliant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An awesome group of friends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4447" l="7490" r="3762" t="19789"/>
          <a:stretch/>
        </p:blipFill>
        <p:spPr>
          <a:xfrm>
            <a:off x="5591275" y="2180125"/>
            <a:ext cx="3552725" cy="22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4">
            <a:alphaModFix/>
          </a:blip>
          <a:srcRect b="0" l="35181" r="33141" t="69372"/>
          <a:stretch/>
        </p:blipFill>
        <p:spPr>
          <a:xfrm>
            <a:off x="6137400" y="0"/>
            <a:ext cx="3006602" cy="21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139300" y="3201600"/>
            <a:ext cx="8872500" cy="172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/>
              <a:t>Many thanks to: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/>
              <a:t>Our supervisor (and the entire IT department)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/>
              <a:t>Everyone who made this internship possible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/>
              <a:t>All of you for listening : )</a:t>
            </a:r>
            <a:endParaRPr sz="2200"/>
          </a:p>
        </p:txBody>
      </p:sp>
      <p:sp>
        <p:nvSpPr>
          <p:cNvPr id="155" name="Google Shape;155;p25"/>
          <p:cNvSpPr txBox="1"/>
          <p:nvPr/>
        </p:nvSpPr>
        <p:spPr>
          <a:xfrm>
            <a:off x="1704925" y="549800"/>
            <a:ext cx="551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lt1"/>
                </a:solidFill>
              </a:rPr>
              <a:t>Thank you!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ERNCorporate16-9">
  <a:themeElements>
    <a:clrScheme name="CERN 1">
      <a:dk1>
        <a:srgbClr val="0055A0"/>
      </a:dk1>
      <a:lt1>
        <a:srgbClr val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