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17" r:id="rId2"/>
    <p:sldId id="257" r:id="rId3"/>
    <p:sldId id="319" r:id="rId4"/>
    <p:sldId id="287" r:id="rId5"/>
    <p:sldId id="316" r:id="rId6"/>
    <p:sldId id="321" r:id="rId7"/>
    <p:sldId id="256" r:id="rId8"/>
    <p:sldId id="322" r:id="rId9"/>
    <p:sldId id="259" r:id="rId10"/>
    <p:sldId id="267" r:id="rId11"/>
    <p:sldId id="258" r:id="rId12"/>
    <p:sldId id="262" r:id="rId13"/>
    <p:sldId id="263" r:id="rId14"/>
    <p:sldId id="261" r:id="rId15"/>
    <p:sldId id="268" r:id="rId16"/>
    <p:sldId id="269" r:id="rId17"/>
    <p:sldId id="270" r:id="rId18"/>
    <p:sldId id="271" r:id="rId19"/>
    <p:sldId id="324" r:id="rId20"/>
    <p:sldId id="325" r:id="rId21"/>
    <p:sldId id="323" r:id="rId22"/>
    <p:sldId id="31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40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4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9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9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4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7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9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B72F-8B91-4438-8A8D-9FA74A47B3D5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45F71-C49E-4BE4-BA77-2E56F806E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44155" y="1529259"/>
            <a:ext cx="6464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ISOLDE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496" y="562754"/>
            <a:ext cx="5473881" cy="40973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47A18C0-3774-446F-A1AB-F55CF7E437BE}"/>
              </a:ext>
            </a:extLst>
          </p:cNvPr>
          <p:cNvGrpSpPr/>
          <p:nvPr/>
        </p:nvGrpSpPr>
        <p:grpSpPr>
          <a:xfrm>
            <a:off x="0" y="5355490"/>
            <a:ext cx="12192000" cy="1526146"/>
            <a:chOff x="0" y="5331854"/>
            <a:chExt cx="12192000" cy="15261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FC3277-404C-4D54-BDB7-0B9DD8B14678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C2C7ED-92E2-42A9-B2CC-259918990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A9C135-A7BB-4412-8A7F-86D70776F72A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CE3B49-BC73-4F9B-B5C8-D71FD9801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2CB2F0-22A6-4C90-B9C3-DDC348A32D55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1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8E3FC-B750-4F81-BC8C-FE568D80F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Radioactive decay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CC9C3F-C88E-4E63-9798-9CC702D4F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195" y="1528499"/>
            <a:ext cx="4559368" cy="359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1A6A82-40B7-4EEF-9013-75855FB00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980" y="1471122"/>
            <a:ext cx="5546319" cy="268703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43CED5D-1AB4-46F2-AE0F-E47DCFE65629}"/>
              </a:ext>
            </a:extLst>
          </p:cNvPr>
          <p:cNvSpPr txBox="1"/>
          <p:nvPr/>
        </p:nvSpPr>
        <p:spPr>
          <a:xfrm>
            <a:off x="336655" y="1101790"/>
            <a:ext cx="245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Types of decay: </a:t>
            </a:r>
            <a:r>
              <a:rPr lang="el-GR" dirty="0"/>
              <a:t>α</a:t>
            </a:r>
            <a:r>
              <a:rPr lang="nl-BE" dirty="0"/>
              <a:t>,</a:t>
            </a:r>
            <a:r>
              <a:rPr lang="el-GR" dirty="0"/>
              <a:t>β</a:t>
            </a:r>
            <a:r>
              <a:rPr lang="nl-BE" dirty="0"/>
              <a:t>, ɣ,…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4B764-FF08-4C2B-9D0A-632E77A2D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68E784-0A4D-4A97-B6B4-0E2FFE77ADA0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903EC-8CE0-424A-8AAC-557871B01815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CE2440-62E3-42D5-ABD0-6E14CE488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93016C-1F49-4941-828B-867A895C34F4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D4CB39-4D18-4152-ADAB-24BA417D2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66A953-DEA9-4EF9-9361-F6667976B039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4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711" y="130621"/>
            <a:ext cx="10515600" cy="1325563"/>
          </a:xfrm>
        </p:spPr>
        <p:txBody>
          <a:bodyPr/>
          <a:lstStyle/>
          <a:p>
            <a:r>
              <a:rPr lang="el-GR" dirty="0"/>
              <a:t>α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of Po 208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850686" y="3322829"/>
            <a:ext cx="2048691" cy="60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Po 208</a:t>
            </a:r>
            <a:endParaRPr lang="en-GB" sz="3200" dirty="0"/>
          </a:p>
        </p:txBody>
      </p:sp>
      <p:sp>
        <p:nvSpPr>
          <p:cNvPr id="5" name="Right Arrow 4"/>
          <p:cNvSpPr/>
          <p:nvPr/>
        </p:nvSpPr>
        <p:spPr>
          <a:xfrm rot="1272242">
            <a:off x="7122806" y="4246543"/>
            <a:ext cx="2872196" cy="3916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036628" y="4768067"/>
            <a:ext cx="2155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Pb 204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8333757" y="3759607"/>
            <a:ext cx="45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α</a:t>
            </a:r>
            <a:endParaRPr lang="en-GB" sz="3200" dirty="0"/>
          </a:p>
        </p:txBody>
      </p:sp>
      <p:sp>
        <p:nvSpPr>
          <p:cNvPr id="15" name="TextBox 14"/>
          <p:cNvSpPr txBox="1"/>
          <p:nvPr/>
        </p:nvSpPr>
        <p:spPr>
          <a:xfrm rot="1233309">
            <a:off x="7132528" y="4629670"/>
            <a:ext cx="3069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Half life: 2,9 </a:t>
            </a:r>
            <a:r>
              <a:rPr lang="fr-FR" sz="2400" dirty="0" err="1"/>
              <a:t>years</a:t>
            </a:r>
            <a:endParaRPr lang="en-GB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24" y="1393132"/>
            <a:ext cx="5011346" cy="35603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18020" y="2633838"/>
            <a:ext cx="6592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Unstable</a:t>
            </a:r>
            <a:r>
              <a:rPr lang="fr-FR" sz="2800" dirty="0"/>
              <a:t>                </a:t>
            </a:r>
            <a:r>
              <a:rPr lang="en-GB" sz="2800" dirty="0">
                <a:sym typeface="Wingdings" panose="05000000000000000000" pitchFamily="2" charset="2"/>
              </a:rPr>
              <a:t>                   </a:t>
            </a:r>
            <a:r>
              <a:rPr lang="fr-FR" sz="2800" dirty="0">
                <a:sym typeface="Wingdings" panose="05000000000000000000" pitchFamily="2" charset="2"/>
              </a:rPr>
              <a:t>Stable</a:t>
            </a:r>
            <a:endParaRPr lang="en-GB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29" y="130621"/>
            <a:ext cx="3902307" cy="2525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8CF89F-688D-4E19-8952-A8BDF15B1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597DCC-54EC-4149-B177-6550B4D4342C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2999C0-203E-44B7-A7BC-4A85BB9B6C95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EC84A0-E56E-4C33-8E6A-15A8F7ED7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6813B1-4E1F-4D01-8EC9-1046CF7FE955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4492C8-5C08-42DE-84CD-F1DAC14DA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B76BDD-C9E9-4D89-9687-145C429CD3F2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10" y="0"/>
            <a:ext cx="10515600" cy="1325563"/>
          </a:xfrm>
        </p:spPr>
        <p:txBody>
          <a:bodyPr/>
          <a:lstStyle/>
          <a:p>
            <a:r>
              <a:rPr lang="en-GB" dirty="0"/>
              <a:t>Without calibration</a:t>
            </a:r>
            <a:r>
              <a:rPr lang="fr-FR" dirty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4" y="1162593"/>
            <a:ext cx="5582201" cy="418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62593"/>
            <a:ext cx="5582201" cy="4186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1403" y="1095060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Detector 1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0097" y="1063953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Detector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A6F93-0EE6-4924-A764-F8E6AE56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C45E82-F09B-435C-B4C0-2CE53F60E560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526CCA-024D-498D-A61B-593419D3124C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05529F-1369-4E73-AF76-A95B07790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0F3C5F-2E98-423D-95C2-3AD7D13F76D9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1E573E-E7FB-4A2F-B7D4-635CE5B7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9D642A-FA3A-4582-A8E1-6EF4AEC3366C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8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9373"/>
            <a:ext cx="10515600" cy="1325563"/>
          </a:xfrm>
        </p:spPr>
        <p:txBody>
          <a:bodyPr/>
          <a:lstStyle/>
          <a:p>
            <a:r>
              <a:rPr lang="fr-FR" dirty="0" err="1"/>
              <a:t>With</a:t>
            </a:r>
            <a:r>
              <a:rPr lang="fr-FR" dirty="0"/>
              <a:t> calibration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r="1488"/>
          <a:stretch/>
        </p:blipFill>
        <p:spPr>
          <a:xfrm>
            <a:off x="6168798" y="1706609"/>
            <a:ext cx="5343525" cy="3577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r="2381" b="1"/>
          <a:stretch/>
        </p:blipFill>
        <p:spPr>
          <a:xfrm>
            <a:off x="526047" y="1706609"/>
            <a:ext cx="5343525" cy="3622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2077" y="1040485"/>
            <a:ext cx="244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Detector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2599" y="999075"/>
            <a:ext cx="267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Detector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F0D79-96BF-4B18-B173-C37118F5A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674" y="5393833"/>
            <a:ext cx="12192000" cy="15346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BCA757-72CD-4835-A81D-4B3977AE3995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890A32-3703-4D75-89C6-C831B4420CF1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30D9CB-1449-490D-8042-62DFC529B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C6962BD-BE29-41B0-8BB6-A5CAE0F6BED2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75F416-41BD-4291-B23C-23777332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CFE091-26D7-4D71-9D08-3660A94B01D0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63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Dangers of </a:t>
            </a:r>
            <a:r>
              <a:rPr lang="el-GR" dirty="0"/>
              <a:t>α </a:t>
            </a:r>
            <a:r>
              <a:rPr lang="fr-FR" dirty="0" err="1"/>
              <a:t>particles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46" y="1457511"/>
            <a:ext cx="4892409" cy="3165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551" b="18723"/>
          <a:stretch/>
        </p:blipFill>
        <p:spPr>
          <a:xfrm>
            <a:off x="5496197" y="1105084"/>
            <a:ext cx="6531429" cy="3604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82C37-26AD-4636-804B-EA42EDAD3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7BD0EA-B43A-42A3-A7D3-B0F21E4843B0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EB37A0-D252-454E-BFE7-2A238363E2E1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E08D14-A198-46AE-8259-3D5BE48B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B0B729-F32E-4D51-BE42-142A830A5F60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8DA1B8-1DB5-4BB4-B3BA-95825008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821D00-0FEB-459E-8401-77EABF37AD43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3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2D578-3F56-421A-A023-4B6C4D64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/>
              <a:t>β</a:t>
            </a:r>
            <a:r>
              <a:rPr lang="nl-BE" b="1" dirty="0"/>
              <a:t>-  decay</a:t>
            </a:r>
          </a:p>
        </p:txBody>
      </p:sp>
      <p:pic>
        <p:nvPicPr>
          <p:cNvPr id="3076" name="Picture 4" descr="Beta decay - Wikipedia">
            <a:extLst>
              <a:ext uri="{FF2B5EF4-FFF2-40B4-BE49-F238E27FC236}">
                <a16:creationId xmlns:a16="http://schemas.microsoft.com/office/drawing/2014/main" id="{2512BBA5-A405-4556-BB3E-033A5B9C06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608029"/>
            <a:ext cx="4327336" cy="2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45292FA-A22E-4E1C-B9F7-BB283159F2B5}"/>
              </a:ext>
            </a:extLst>
          </p:cNvPr>
          <p:cNvSpPr txBox="1"/>
          <p:nvPr/>
        </p:nvSpPr>
        <p:spPr>
          <a:xfrm>
            <a:off x="1067850" y="1766657"/>
            <a:ext cx="1535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Neutrino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electron</a:t>
            </a:r>
            <a:r>
              <a:rPr lang="nl-BE" dirty="0"/>
              <a:t> share </a:t>
            </a:r>
            <a:r>
              <a:rPr lang="nl-BE" dirty="0" err="1"/>
              <a:t>the</a:t>
            </a:r>
            <a:r>
              <a:rPr lang="nl-BE" dirty="0"/>
              <a:t> energy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recoil</a:t>
            </a:r>
            <a:r>
              <a:rPr lang="nl-BE" dirty="0"/>
              <a:t> </a:t>
            </a:r>
            <a:r>
              <a:rPr lang="nl-BE" dirty="0" err="1"/>
              <a:t>caused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decay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74E48-B7E3-4785-8731-DE99B948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E8E14D-7CC7-4D2D-965C-F75F1B4D6504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BA4E7-0782-4205-830B-202CD30AA5AD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08FC09-AB65-4D45-B354-E2EEA7D4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43F4F8-D567-4387-80D0-BB708C914978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4D203ED-E4A0-4C2B-B513-F71AA3512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810CB-9D03-45D9-8D98-13076328D263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75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4D4CB-D56F-45D6-B952-44BFC8B4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dirty="0" err="1"/>
              <a:t>Theoretical</a:t>
            </a:r>
            <a:r>
              <a:rPr lang="nl-BE" dirty="0"/>
              <a:t> model </a:t>
            </a:r>
            <a:r>
              <a:rPr lang="nl-BE" dirty="0" err="1"/>
              <a:t>for</a:t>
            </a:r>
            <a:r>
              <a:rPr lang="nl-BE" dirty="0"/>
              <a:t> β</a:t>
            </a:r>
            <a:r>
              <a:rPr lang="nl-BE" b="1" dirty="0"/>
              <a:t>- decay</a:t>
            </a:r>
            <a:r>
              <a:rPr lang="nl-BE" dirty="0"/>
              <a:t>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E48CEA8-B2F1-433F-B62F-9F7455B33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636" y="1569244"/>
            <a:ext cx="5066644" cy="371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58EF4-66EB-465D-B77F-4372722C7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F83712-9447-42A1-86A0-824A197F1460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2DFB6ED-F712-4E3D-808E-6EB26E328C83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7653B6-CB03-49A9-8A79-7D3D62E2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E857EE-F97B-4BA8-BDEC-340887A54BB1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55D6CF-160F-4B19-A744-D1E6C7CDC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478209-F677-4778-9D5D-6C6FF1538F0A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7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60F0C-0D82-40CD-BDB1-20A6C36CC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08" y="102021"/>
            <a:ext cx="10515600" cy="1325563"/>
          </a:xfrm>
        </p:spPr>
        <p:txBody>
          <a:bodyPr/>
          <a:lstStyle/>
          <a:p>
            <a:pPr algn="ctr"/>
            <a:r>
              <a:rPr lang="nl-BE" dirty="0"/>
              <a:t>Source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8E3A02-F697-4B69-B6A2-1E894895B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181" y="1419766"/>
            <a:ext cx="10071918" cy="376617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D9D5A1B-6757-4633-8DA4-9CD9898BB61D}"/>
              </a:ext>
            </a:extLst>
          </p:cNvPr>
          <p:cNvSpPr txBox="1"/>
          <p:nvPr/>
        </p:nvSpPr>
        <p:spPr>
          <a:xfrm>
            <a:off x="1022180" y="1096600"/>
            <a:ext cx="271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Abadi" panose="020B0604020104020204" pitchFamily="34" charset="0"/>
              </a:rPr>
              <a:t>Sr90	Y90		Zr90</a:t>
            </a:r>
            <a:r>
              <a:rPr lang="nl-BE" dirty="0"/>
              <a:t>	 </a:t>
            </a: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BC76CB6A-13BD-4DC7-9E4F-945F8F1B966C}"/>
              </a:ext>
            </a:extLst>
          </p:cNvPr>
          <p:cNvCxnSpPr/>
          <p:nvPr/>
        </p:nvCxnSpPr>
        <p:spPr>
          <a:xfrm>
            <a:off x="1617456" y="1252707"/>
            <a:ext cx="301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A185C18-EC46-4356-B28B-05FBB0FB684E}"/>
              </a:ext>
            </a:extLst>
          </p:cNvPr>
          <p:cNvCxnSpPr>
            <a:cxnSpLocks/>
          </p:cNvCxnSpPr>
          <p:nvPr/>
        </p:nvCxnSpPr>
        <p:spPr>
          <a:xfrm>
            <a:off x="2517376" y="1314789"/>
            <a:ext cx="3373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4EB0A79-C0DA-48E1-8921-6F7E121406B1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26B05D-1620-4372-9517-19CC64BA297A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244A2F-5974-4CDA-9E0C-E6EC6DC07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EBAAF7-B265-4F60-B7C0-9B497A36330D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5D3970-0EAE-485E-8228-C4401CB70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F58731-A555-49B6-BF71-07E3E2271914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12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9DDB880-B334-42DF-A310-D723ECB01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4" y="1508986"/>
            <a:ext cx="5120036" cy="384002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F519654-F89E-46E1-A304-823E0DB0A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92" y="1530334"/>
            <a:ext cx="5120036" cy="384002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5883668-18CD-4610-BB16-74882DFE8849}"/>
              </a:ext>
            </a:extLst>
          </p:cNvPr>
          <p:cNvSpPr txBox="1"/>
          <p:nvPr/>
        </p:nvSpPr>
        <p:spPr>
          <a:xfrm>
            <a:off x="807258" y="1088971"/>
            <a:ext cx="4611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latin typeface="Abadi" panose="020B0604020202020204" pitchFamily="34" charset="0"/>
              </a:rPr>
              <a:t>Expirimental</a:t>
            </a:r>
            <a:r>
              <a:rPr lang="nl-BE" sz="2400" b="1" dirty="0">
                <a:latin typeface="Abadi" panose="020B0604020202020204" pitchFamily="34" charset="0"/>
              </a:rPr>
              <a:t> β-  spectrum of Sr90</a:t>
            </a:r>
            <a:r>
              <a:rPr lang="nl-BE" sz="2400" dirty="0">
                <a:latin typeface="Abadi" panose="020B0604020202020204" pitchFamily="34" charset="0"/>
              </a:rPr>
              <a:t>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D5C515-7813-445B-93B7-ADBA1A951E7C}"/>
              </a:ext>
            </a:extLst>
          </p:cNvPr>
          <p:cNvSpPr txBox="1"/>
          <p:nvPr/>
        </p:nvSpPr>
        <p:spPr>
          <a:xfrm>
            <a:off x="6287914" y="1088970"/>
            <a:ext cx="563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latin typeface="Abadi" panose="020B0604020104020204" pitchFamily="34" charset="0"/>
              </a:rPr>
              <a:t>Theoretical</a:t>
            </a:r>
            <a:r>
              <a:rPr lang="nl-BE" sz="2400" dirty="0">
                <a:latin typeface="Abadi" panose="020B0604020104020204" pitchFamily="34" charset="0"/>
              </a:rPr>
              <a:t> β</a:t>
            </a:r>
            <a:r>
              <a:rPr lang="nl-BE" sz="2400" b="1" dirty="0">
                <a:latin typeface="Abadi" panose="020B0604020104020204" pitchFamily="34" charset="0"/>
              </a:rPr>
              <a:t>-  spectrum of Sr90 </a:t>
            </a:r>
            <a:r>
              <a:rPr lang="nl-BE" sz="2400" b="1" dirty="0" err="1">
                <a:latin typeface="Abadi" panose="020B0604020104020204" pitchFamily="34" charset="0"/>
              </a:rPr>
              <a:t>and</a:t>
            </a:r>
            <a:r>
              <a:rPr lang="nl-BE" sz="2400" b="1" dirty="0">
                <a:latin typeface="Abadi" panose="020B0604020104020204" pitchFamily="34" charset="0"/>
              </a:rPr>
              <a:t> Y90</a:t>
            </a:r>
            <a:endParaRPr lang="nl-BE" sz="2400" dirty="0">
              <a:latin typeface="Abadi" panose="020B06040201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4C58069-8135-4ED6-8CE8-15AB971CBD94}"/>
              </a:ext>
            </a:extLst>
          </p:cNvPr>
          <p:cNvSpPr txBox="1"/>
          <p:nvPr/>
        </p:nvSpPr>
        <p:spPr>
          <a:xfrm>
            <a:off x="4244340" y="268865"/>
            <a:ext cx="370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/>
              <a:t>Project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00151E-B4DE-48DA-B0F8-A49D4A70B596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CE3F4E-58C1-4ECE-9ED0-982A707B6667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8075B1-5532-458C-BC97-A6D06B7F8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30EE13-A606-4C75-BD93-67C6FE766276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F0619-4D38-4D98-8252-0A78B45F3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6E0CAD-6668-4A10-B999-DFD749045B40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8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26B03-0153-4A4C-904B-0A082D0B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do to share the amazing experience?</a:t>
            </a:r>
            <a:endParaRPr lang="en-BE" dirty="0"/>
          </a:p>
        </p:txBody>
      </p:sp>
      <p:pic>
        <p:nvPicPr>
          <p:cNvPr id="22530" name="Picture 2" descr="Share Experience - Research 4 Me">
            <a:extLst>
              <a:ext uri="{FF2B5EF4-FFF2-40B4-BE49-F238E27FC236}">
                <a16:creationId xmlns:a16="http://schemas.microsoft.com/office/drawing/2014/main" id="{CF66D3AF-4CD4-4E39-A887-4942B253E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22" y="1827451"/>
            <a:ext cx="6149155" cy="320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80460C6-BA86-4533-9316-40ED5DE732C1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D533F1-F8CD-4502-9E9E-35C8DE52C411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CAF539-CF5D-4C61-BD3D-265F9B52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A983C5-F7C1-4CE8-9E4C-D0035B685F1E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EA461D-928D-4F02-879E-E4A80CBC9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4E52E3-87AC-4D5F-A426-515028B5173B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7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CED02-EE60-4977-873C-7057C08A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7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ISOLDE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F9E16-C2B0-435E-B243-9EB987CCA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918"/>
            <a:ext cx="10233800" cy="48118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ISOLDE is a facility dedicated to the production of a large variety of radioactive ion beams (RIBs)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4" name="Rectangle 3"/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362942" y="5498268"/>
              <a:ext cx="2691684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950846" y="6202720"/>
              <a:ext cx="18674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Holy and Elke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326"/>
          <a:stretch/>
        </p:blipFill>
        <p:spPr>
          <a:xfrm>
            <a:off x="969975" y="2464633"/>
            <a:ext cx="5269465" cy="2459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927" y="2458452"/>
            <a:ext cx="3285657" cy="24594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2E794-5612-4015-ADB5-916A4207206B}"/>
              </a:ext>
            </a:extLst>
          </p:cNvPr>
          <p:cNvGrpSpPr/>
          <p:nvPr/>
        </p:nvGrpSpPr>
        <p:grpSpPr>
          <a:xfrm>
            <a:off x="0" y="5355490"/>
            <a:ext cx="12192000" cy="1526146"/>
            <a:chOff x="0" y="5331854"/>
            <a:chExt cx="12192000" cy="15261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1FA0E9-2846-46E6-9607-B58573DD8E63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DC813E-2EF4-403B-8060-E34BB1058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714E2F-B3CF-49ED-B5ED-A7C289BAECBE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53ECB0-CEE1-43CB-9B07-2B0106ACE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056666-3A65-4FAB-B83A-B7DCC6CF6F57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4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F51B5-93B1-4669-9026-202E27F0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0" y="392167"/>
            <a:ext cx="11522439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4044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76281-2C22-420B-9B06-12FE6B09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PERSONAL VIEWS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C3CF5-4A1E-466D-8838-88351CF6F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8877D5-A095-481E-8FB1-A236D41CFB41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8F0E68-8215-4629-BBA8-8C1B04229470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7F2861-8C95-4228-B33C-BF52B5B11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EB339F-B3CE-45B0-8626-9B4F98BB8977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804B43-2900-478C-B561-03AD51700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AE12C7-69AD-4CD0-8B1D-9326735B2776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  <p:pic>
        <p:nvPicPr>
          <p:cNvPr id="2050" name="Picture 2" descr="Our personal views about health are changing the way we want to be engaged  | by Arpy Dragffy | Medium">
            <a:extLst>
              <a:ext uri="{FF2B5EF4-FFF2-40B4-BE49-F238E27FC236}">
                <a16:creationId xmlns:a16="http://schemas.microsoft.com/office/drawing/2014/main" id="{539B9BB2-7786-4F25-AB63-BEF87CB1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76" y="1954529"/>
            <a:ext cx="5784980" cy="31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5" name="Rectangle 4"/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  <p:pic>
        <p:nvPicPr>
          <p:cNvPr id="1026" name="Picture 2" descr="Thanks For Listening">
            <a:extLst>
              <a:ext uri="{FF2B5EF4-FFF2-40B4-BE49-F238E27FC236}">
                <a16:creationId xmlns:a16="http://schemas.microsoft.com/office/drawing/2014/main" id="{5DF515FA-FCD3-4FDE-957D-A492A7C59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18" y="689097"/>
            <a:ext cx="7417825" cy="4021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709" y="-102289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The working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048" y="1184270"/>
            <a:ext cx="8970719" cy="37097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6" name="Rectangle 5"/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362942" y="5498268"/>
              <a:ext cx="2691684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50846" y="6202720"/>
              <a:ext cx="18674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Holy and Elke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247F92-393A-4CD9-BD14-1194BD848876}"/>
              </a:ext>
            </a:extLst>
          </p:cNvPr>
          <p:cNvGrpSpPr/>
          <p:nvPr/>
        </p:nvGrpSpPr>
        <p:grpSpPr>
          <a:xfrm>
            <a:off x="0" y="5355490"/>
            <a:ext cx="12192000" cy="1526146"/>
            <a:chOff x="0" y="5331854"/>
            <a:chExt cx="12192000" cy="1526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0CFE8E-B30D-45B4-9510-4C732AB87A8F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A88B6E-246C-4577-BF51-097BC6D9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949FA9-74C7-4EFD-9AF1-1EA925E10AD5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0259B9-1A8D-4B43-934B-B206AFA72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D13D19-792D-4487-BBD4-59D0FB61B1EE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3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0852-0BF9-4FBD-8C52-6CCA9412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1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CRIS</a:t>
            </a:r>
          </a:p>
        </p:txBody>
      </p:sp>
      <p:pic>
        <p:nvPicPr>
          <p:cNvPr id="4" name="Content Placeholder 3" descr="1301023_26-A5-at-72-dpi.jpg">
            <a:extLst>
              <a:ext uri="{FF2B5EF4-FFF2-40B4-BE49-F238E27FC236}">
                <a16:creationId xmlns:a16="http://schemas.microsoft.com/office/drawing/2014/main" id="{6E90C744-FD64-4B3E-9BA8-6F5953090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5"/>
          <a:stretch/>
        </p:blipFill>
        <p:spPr>
          <a:xfrm>
            <a:off x="838199" y="1260675"/>
            <a:ext cx="5008808" cy="3210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6EE7E-7F3F-4FD7-8AD7-579983D727A1}"/>
              </a:ext>
            </a:extLst>
          </p:cNvPr>
          <p:cNvSpPr txBox="1"/>
          <p:nvPr/>
        </p:nvSpPr>
        <p:spPr>
          <a:xfrm>
            <a:off x="761010" y="4607784"/>
            <a:ext cx="11430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CRIS: Laser spectroscopy to measure the properties of the nucleus</a:t>
            </a:r>
          </a:p>
        </p:txBody>
      </p:sp>
      <p:pic>
        <p:nvPicPr>
          <p:cNvPr id="7" name="Content Placeholder 5" descr="IMG_0419.JPG">
            <a:extLst>
              <a:ext uri="{FF2B5EF4-FFF2-40B4-BE49-F238E27FC236}">
                <a16:creationId xmlns:a16="http://schemas.microsoft.com/office/drawing/2014/main" id="{13C97DB6-7784-40A8-B817-773FC4F348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b="7073"/>
          <a:stretch>
            <a:fillRect/>
          </a:stretch>
        </p:blipFill>
        <p:spPr>
          <a:xfrm>
            <a:off x="6369968" y="1260675"/>
            <a:ext cx="4983831" cy="32099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9" name="Rectangle 8"/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362942" y="5498268"/>
              <a:ext cx="2691684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50846" y="6202720"/>
              <a:ext cx="18674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Holy and Elke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891A5-6CA0-48CD-96FB-83D2EB8E9A01}"/>
              </a:ext>
            </a:extLst>
          </p:cNvPr>
          <p:cNvGrpSpPr/>
          <p:nvPr/>
        </p:nvGrpSpPr>
        <p:grpSpPr>
          <a:xfrm>
            <a:off x="0" y="5355490"/>
            <a:ext cx="12192000" cy="1526146"/>
            <a:chOff x="0" y="5331854"/>
            <a:chExt cx="12192000" cy="1526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27FC45-72A8-48CD-89E7-ECC4C4084046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F972A20-EDE8-4CF4-8842-34AFE6DC9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210EF2-29BA-4236-9A19-C76C63EBC2CB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0E3134-72C5-4373-A2D7-37ACDDD8E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78B3B8-2538-498A-91D6-5CAF16D5C70F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67" y="353175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Studying the energy levels of the atom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087" y="1690688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We study these electronic energy levels, using lasers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838200" y="2742644"/>
            <a:ext cx="6452626" cy="2093188"/>
            <a:chOff x="15746135" y="3555206"/>
            <a:chExt cx="5579545" cy="1905000"/>
          </a:xfrm>
        </p:grpSpPr>
        <p:grpSp>
          <p:nvGrpSpPr>
            <p:cNvPr id="37" name="Group 498"/>
            <p:cNvGrpSpPr>
              <a:grpSpLocks/>
            </p:cNvGrpSpPr>
            <p:nvPr/>
          </p:nvGrpSpPr>
          <p:grpSpPr bwMode="auto">
            <a:xfrm>
              <a:off x="17439481" y="4317206"/>
              <a:ext cx="457200" cy="457200"/>
              <a:chOff x="12422542" y="2793206"/>
              <a:chExt cx="457200" cy="45720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2422385" y="2894612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2676587" y="2818476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2498971" y="2818476"/>
                <a:ext cx="126286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2574743" y="2793368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2727101" y="2894612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2752358" y="2970747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422385" y="2970747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447642" y="3046882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2498971" y="3097909"/>
                <a:ext cx="126286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2727101" y="3046882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2600000" y="3123017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2676587" y="3097909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2498971" y="2894612"/>
                <a:ext cx="126286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2651329" y="2894612"/>
                <a:ext cx="126286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2676587" y="3021773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574743" y="2894612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2524228" y="3046882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2600000" y="3046882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2524228" y="2945638"/>
                <a:ext cx="127101" cy="127162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12600000" y="2970747"/>
                <a:ext cx="127101" cy="127162"/>
              </a:xfrm>
              <a:prstGeom prst="ellipse">
                <a:avLst/>
              </a:prstGeom>
              <a:solidFill>
                <a:srgbClr val="80808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8" name="Oval 519"/>
            <p:cNvSpPr>
              <a:spLocks noChangeArrowheads="1"/>
            </p:cNvSpPr>
            <p:nvPr/>
          </p:nvSpPr>
          <p:spPr bwMode="auto">
            <a:xfrm rot="-5400000">
              <a:off x="17058481" y="3936206"/>
              <a:ext cx="1219200" cy="1219200"/>
            </a:xfrm>
            <a:prstGeom prst="ellips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A6A6A6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Oval 520"/>
            <p:cNvSpPr>
              <a:spLocks noChangeArrowheads="1"/>
            </p:cNvSpPr>
            <p:nvPr/>
          </p:nvSpPr>
          <p:spPr bwMode="auto">
            <a:xfrm rot="-5400000">
              <a:off x="16906081" y="3783806"/>
              <a:ext cx="1524000" cy="1524000"/>
            </a:xfrm>
            <a:prstGeom prst="ellipse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A6A6A6"/>
                </a:solidFill>
                <a:latin typeface="Calibri"/>
                <a:cs typeface="Calibri"/>
              </a:endParaRPr>
            </a:p>
          </p:txBody>
        </p:sp>
        <p:sp>
          <p:nvSpPr>
            <p:cNvPr id="40" name="Oval 521"/>
            <p:cNvSpPr>
              <a:spLocks noChangeArrowheads="1"/>
            </p:cNvSpPr>
            <p:nvPr/>
          </p:nvSpPr>
          <p:spPr bwMode="auto">
            <a:xfrm rot="-5400000">
              <a:off x="16753681" y="3631406"/>
              <a:ext cx="1828800" cy="182880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7653603" y="3899434"/>
              <a:ext cx="90437" cy="90714"/>
            </a:xfrm>
            <a:prstGeom prst="ellipse">
              <a:avLst/>
            </a:prstGeom>
            <a:solidFill>
              <a:srgbClr val="0080FF"/>
            </a:solidFill>
            <a:ln w="38100" cmpd="sng">
              <a:solidFill>
                <a:srgbClr val="C9DB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7653603" y="3590034"/>
              <a:ext cx="90437" cy="90714"/>
            </a:xfrm>
            <a:prstGeom prst="ellipse">
              <a:avLst/>
            </a:prstGeom>
            <a:solidFill>
              <a:srgbClr val="0080FF"/>
            </a:solidFill>
            <a:ln w="38100" cmpd="sng">
              <a:solidFill>
                <a:srgbClr val="C9DB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43" name="Straight Arrow Connector 8"/>
            <p:cNvCxnSpPr>
              <a:cxnSpLocks noChangeShapeType="1"/>
              <a:stCxn id="41" idx="0"/>
              <a:endCxn id="42" idx="4"/>
            </p:cNvCxnSpPr>
            <p:nvPr/>
          </p:nvCxnSpPr>
          <p:spPr bwMode="auto">
            <a:xfrm flipV="1">
              <a:off x="17699281" y="3680400"/>
              <a:ext cx="0" cy="2196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Freeform 136"/>
            <p:cNvSpPr>
              <a:spLocks/>
            </p:cNvSpPr>
            <p:nvPr/>
          </p:nvSpPr>
          <p:spPr bwMode="auto">
            <a:xfrm rot="987467">
              <a:off x="15969425" y="3578059"/>
              <a:ext cx="1696022" cy="197844"/>
            </a:xfrm>
            <a:custGeom>
              <a:avLst/>
              <a:gdLst>
                <a:gd name="T0" fmla="*/ 0 w 2146089"/>
                <a:gd name="T1" fmla="*/ 303029 h 210533"/>
                <a:gd name="T2" fmla="*/ 234 w 2146089"/>
                <a:gd name="T3" fmla="*/ 234161 h 210533"/>
                <a:gd name="T4" fmla="*/ 468 w 2146089"/>
                <a:gd name="T5" fmla="*/ 206612 h 210533"/>
                <a:gd name="T6" fmla="*/ 936 w 2146089"/>
                <a:gd name="T7" fmla="*/ 151514 h 210533"/>
                <a:gd name="T8" fmla="*/ 1170 w 2146089"/>
                <a:gd name="T9" fmla="*/ 123968 h 210533"/>
                <a:gd name="T10" fmla="*/ 1716 w 2146089"/>
                <a:gd name="T11" fmla="*/ 96417 h 210533"/>
                <a:gd name="T12" fmla="*/ 2730 w 2146089"/>
                <a:gd name="T13" fmla="*/ 110193 h 210533"/>
                <a:gd name="T14" fmla="*/ 2964 w 2146089"/>
                <a:gd name="T15" fmla="*/ 123968 h 210533"/>
                <a:gd name="T16" fmla="*/ 3199 w 2146089"/>
                <a:gd name="T17" fmla="*/ 165289 h 210533"/>
                <a:gd name="T18" fmla="*/ 3432 w 2146089"/>
                <a:gd name="T19" fmla="*/ 192839 h 210533"/>
                <a:gd name="T20" fmla="*/ 3510 w 2146089"/>
                <a:gd name="T21" fmla="*/ 234161 h 210533"/>
                <a:gd name="T22" fmla="*/ 3745 w 2146089"/>
                <a:gd name="T23" fmla="*/ 261709 h 210533"/>
                <a:gd name="T24" fmla="*/ 3979 w 2146089"/>
                <a:gd name="T25" fmla="*/ 303029 h 210533"/>
                <a:gd name="T26" fmla="*/ 4135 w 2146089"/>
                <a:gd name="T27" fmla="*/ 344354 h 210533"/>
                <a:gd name="T28" fmla="*/ 4603 w 2146089"/>
                <a:gd name="T29" fmla="*/ 371902 h 210533"/>
                <a:gd name="T30" fmla="*/ 5383 w 2146089"/>
                <a:gd name="T31" fmla="*/ 358129 h 210533"/>
                <a:gd name="T32" fmla="*/ 5850 w 2146089"/>
                <a:gd name="T33" fmla="*/ 303029 h 210533"/>
                <a:gd name="T34" fmla="*/ 6007 w 2146089"/>
                <a:gd name="T35" fmla="*/ 247933 h 210533"/>
                <a:gd name="T36" fmla="*/ 6241 w 2146089"/>
                <a:gd name="T37" fmla="*/ 206612 h 210533"/>
                <a:gd name="T38" fmla="*/ 6319 w 2146089"/>
                <a:gd name="T39" fmla="*/ 165289 h 210533"/>
                <a:gd name="T40" fmla="*/ 6710 w 2146089"/>
                <a:gd name="T41" fmla="*/ 82644 h 210533"/>
                <a:gd name="T42" fmla="*/ 7177 w 2146089"/>
                <a:gd name="T43" fmla="*/ 27546 h 210533"/>
                <a:gd name="T44" fmla="*/ 7880 w 2146089"/>
                <a:gd name="T45" fmla="*/ 0 h 210533"/>
                <a:gd name="T46" fmla="*/ 8660 w 2146089"/>
                <a:gd name="T47" fmla="*/ 13773 h 210533"/>
                <a:gd name="T48" fmla="*/ 9128 w 2146089"/>
                <a:gd name="T49" fmla="*/ 96417 h 210533"/>
                <a:gd name="T50" fmla="*/ 9362 w 2146089"/>
                <a:gd name="T51" fmla="*/ 137742 h 210533"/>
                <a:gd name="T52" fmla="*/ 9908 w 2146089"/>
                <a:gd name="T53" fmla="*/ 247933 h 210533"/>
                <a:gd name="T54" fmla="*/ 10064 w 2146089"/>
                <a:gd name="T55" fmla="*/ 289257 h 210533"/>
                <a:gd name="T56" fmla="*/ 10298 w 2146089"/>
                <a:gd name="T57" fmla="*/ 303029 h 210533"/>
                <a:gd name="T58" fmla="*/ 10610 w 2146089"/>
                <a:gd name="T59" fmla="*/ 330579 h 210533"/>
                <a:gd name="T60" fmla="*/ 12170 w 2146089"/>
                <a:gd name="T61" fmla="*/ 289257 h 210533"/>
                <a:gd name="T62" fmla="*/ 12249 w 2146089"/>
                <a:gd name="T63" fmla="*/ 247933 h 210533"/>
                <a:gd name="T64" fmla="*/ 12405 w 2146089"/>
                <a:gd name="T65" fmla="*/ 206612 h 210533"/>
                <a:gd name="T66" fmla="*/ 12717 w 2146089"/>
                <a:gd name="T67" fmla="*/ 137742 h 210533"/>
                <a:gd name="T68" fmla="*/ 13106 w 2146089"/>
                <a:gd name="T69" fmla="*/ 82644 h 210533"/>
                <a:gd name="T70" fmla="*/ 13887 w 2146089"/>
                <a:gd name="T71" fmla="*/ 96417 h 210533"/>
                <a:gd name="T72" fmla="*/ 14199 w 2146089"/>
                <a:gd name="T73" fmla="*/ 179064 h 210533"/>
                <a:gd name="T74" fmla="*/ 14433 w 2146089"/>
                <a:gd name="T75" fmla="*/ 206612 h 210533"/>
                <a:gd name="T76" fmla="*/ 14745 w 2146089"/>
                <a:gd name="T77" fmla="*/ 330579 h 210533"/>
                <a:gd name="T78" fmla="*/ 14901 w 2146089"/>
                <a:gd name="T79" fmla="*/ 371902 h 210533"/>
                <a:gd name="T80" fmla="*/ 15369 w 2146089"/>
                <a:gd name="T81" fmla="*/ 413225 h 210533"/>
                <a:gd name="T82" fmla="*/ 16227 w 2146089"/>
                <a:gd name="T83" fmla="*/ 399450 h 210533"/>
                <a:gd name="T84" fmla="*/ 16617 w 2146089"/>
                <a:gd name="T85" fmla="*/ 330579 h 210533"/>
                <a:gd name="T86" fmla="*/ 16852 w 2146089"/>
                <a:gd name="T87" fmla="*/ 316803 h 210533"/>
                <a:gd name="T88" fmla="*/ 17163 w 2146089"/>
                <a:gd name="T89" fmla="*/ 234161 h 210533"/>
                <a:gd name="T90" fmla="*/ 17632 w 2146089"/>
                <a:gd name="T91" fmla="*/ 151514 h 210533"/>
                <a:gd name="T92" fmla="*/ 18958 w 2146089"/>
                <a:gd name="T93" fmla="*/ 165289 h 210533"/>
                <a:gd name="T94" fmla="*/ 19115 w 2146089"/>
                <a:gd name="T95" fmla="*/ 206612 h 210533"/>
                <a:gd name="T96" fmla="*/ 19348 w 2146089"/>
                <a:gd name="T97" fmla="*/ 234161 h 210533"/>
                <a:gd name="T98" fmla="*/ 19582 w 2146089"/>
                <a:gd name="T99" fmla="*/ 316803 h 210533"/>
                <a:gd name="T100" fmla="*/ 19816 w 2146089"/>
                <a:gd name="T101" fmla="*/ 344354 h 210533"/>
                <a:gd name="T102" fmla="*/ 19973 w 2146089"/>
                <a:gd name="T103" fmla="*/ 385675 h 210533"/>
                <a:gd name="T104" fmla="*/ 20284 w 2146089"/>
                <a:gd name="T105" fmla="*/ 399450 h 210533"/>
                <a:gd name="T106" fmla="*/ 20518 w 2146089"/>
                <a:gd name="T107" fmla="*/ 426999 h 210533"/>
                <a:gd name="T108" fmla="*/ 21533 w 2146089"/>
                <a:gd name="T109" fmla="*/ 413225 h 210533"/>
                <a:gd name="T110" fmla="*/ 21844 w 2146089"/>
                <a:gd name="T111" fmla="*/ 330579 h 210533"/>
                <a:gd name="T112" fmla="*/ 22235 w 2146089"/>
                <a:gd name="T113" fmla="*/ 261709 h 210533"/>
                <a:gd name="T114" fmla="*/ 22391 w 2146089"/>
                <a:gd name="T115" fmla="*/ 220385 h 210533"/>
                <a:gd name="T116" fmla="*/ 22625 w 2146089"/>
                <a:gd name="T117" fmla="*/ 206612 h 210533"/>
                <a:gd name="T118" fmla="*/ 22858 w 2146089"/>
                <a:gd name="T119" fmla="*/ 179064 h 210533"/>
                <a:gd name="T120" fmla="*/ 24653 w 2146089"/>
                <a:gd name="T121" fmla="*/ 192839 h 2105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46089" h="210533">
                  <a:moveTo>
                    <a:pt x="0" y="149410"/>
                  </a:moveTo>
                  <a:cubicBezTo>
                    <a:pt x="6792" y="138091"/>
                    <a:pt x="11784" y="125475"/>
                    <a:pt x="20375" y="115453"/>
                  </a:cubicBezTo>
                  <a:cubicBezTo>
                    <a:pt x="25687" y="109256"/>
                    <a:pt x="34479" y="107096"/>
                    <a:pt x="40749" y="101871"/>
                  </a:cubicBezTo>
                  <a:cubicBezTo>
                    <a:pt x="74665" y="73607"/>
                    <a:pt x="45690" y="86640"/>
                    <a:pt x="81498" y="74705"/>
                  </a:cubicBezTo>
                  <a:cubicBezTo>
                    <a:pt x="88289" y="70177"/>
                    <a:pt x="94571" y="64772"/>
                    <a:pt x="101872" y="61122"/>
                  </a:cubicBezTo>
                  <a:cubicBezTo>
                    <a:pt x="111612" y="56252"/>
                    <a:pt x="140713" y="49714"/>
                    <a:pt x="149412" y="47539"/>
                  </a:cubicBezTo>
                  <a:cubicBezTo>
                    <a:pt x="178841" y="49803"/>
                    <a:pt x="208412" y="50670"/>
                    <a:pt x="237700" y="54331"/>
                  </a:cubicBezTo>
                  <a:cubicBezTo>
                    <a:pt x="244803" y="55219"/>
                    <a:pt x="252118" y="57151"/>
                    <a:pt x="258074" y="61122"/>
                  </a:cubicBezTo>
                  <a:cubicBezTo>
                    <a:pt x="266066" y="66450"/>
                    <a:pt x="271070" y="75347"/>
                    <a:pt x="278449" y="81496"/>
                  </a:cubicBezTo>
                  <a:cubicBezTo>
                    <a:pt x="284719" y="86721"/>
                    <a:pt x="292032" y="90551"/>
                    <a:pt x="298823" y="95079"/>
                  </a:cubicBezTo>
                  <a:cubicBezTo>
                    <a:pt x="301087" y="101870"/>
                    <a:pt x="301142" y="109863"/>
                    <a:pt x="305614" y="115453"/>
                  </a:cubicBezTo>
                  <a:cubicBezTo>
                    <a:pt x="310713" y="121827"/>
                    <a:pt x="319718" y="123811"/>
                    <a:pt x="325989" y="129036"/>
                  </a:cubicBezTo>
                  <a:cubicBezTo>
                    <a:pt x="333367" y="135185"/>
                    <a:pt x="340214" y="142032"/>
                    <a:pt x="346363" y="149410"/>
                  </a:cubicBezTo>
                  <a:cubicBezTo>
                    <a:pt x="351588" y="155681"/>
                    <a:pt x="353024" y="165459"/>
                    <a:pt x="359946" y="169785"/>
                  </a:cubicBezTo>
                  <a:cubicBezTo>
                    <a:pt x="372087" y="177373"/>
                    <a:pt x="400694" y="183367"/>
                    <a:pt x="400694" y="183367"/>
                  </a:cubicBezTo>
                  <a:cubicBezTo>
                    <a:pt x="423332" y="181103"/>
                    <a:pt x="446122" y="180035"/>
                    <a:pt x="468608" y="176576"/>
                  </a:cubicBezTo>
                  <a:cubicBezTo>
                    <a:pt x="487763" y="173629"/>
                    <a:pt x="497782" y="165615"/>
                    <a:pt x="509357" y="149410"/>
                  </a:cubicBezTo>
                  <a:cubicBezTo>
                    <a:pt x="515241" y="141172"/>
                    <a:pt x="517056" y="130483"/>
                    <a:pt x="522940" y="122245"/>
                  </a:cubicBezTo>
                  <a:cubicBezTo>
                    <a:pt x="528523" y="114430"/>
                    <a:pt x="536523" y="108662"/>
                    <a:pt x="543314" y="101871"/>
                  </a:cubicBezTo>
                  <a:cubicBezTo>
                    <a:pt x="545578" y="95079"/>
                    <a:pt x="546903" y="87899"/>
                    <a:pt x="550105" y="81496"/>
                  </a:cubicBezTo>
                  <a:cubicBezTo>
                    <a:pt x="557239" y="67228"/>
                    <a:pt x="571774" y="50305"/>
                    <a:pt x="584062" y="40748"/>
                  </a:cubicBezTo>
                  <a:cubicBezTo>
                    <a:pt x="596948" y="30726"/>
                    <a:pt x="608803" y="16783"/>
                    <a:pt x="624811" y="13582"/>
                  </a:cubicBezTo>
                  <a:cubicBezTo>
                    <a:pt x="667921" y="4961"/>
                    <a:pt x="647569" y="9590"/>
                    <a:pt x="685934" y="0"/>
                  </a:cubicBezTo>
                  <a:cubicBezTo>
                    <a:pt x="708572" y="2264"/>
                    <a:pt x="731680" y="1675"/>
                    <a:pt x="753848" y="6791"/>
                  </a:cubicBezTo>
                  <a:cubicBezTo>
                    <a:pt x="773009" y="11213"/>
                    <a:pt x="784067" y="35255"/>
                    <a:pt x="794596" y="47539"/>
                  </a:cubicBezTo>
                  <a:cubicBezTo>
                    <a:pt x="800847" y="54832"/>
                    <a:pt x="809074" y="60332"/>
                    <a:pt x="814971" y="67914"/>
                  </a:cubicBezTo>
                  <a:cubicBezTo>
                    <a:pt x="857635" y="122767"/>
                    <a:pt x="823068" y="95950"/>
                    <a:pt x="862511" y="122245"/>
                  </a:cubicBezTo>
                  <a:cubicBezTo>
                    <a:pt x="867038" y="129036"/>
                    <a:pt x="869719" y="137520"/>
                    <a:pt x="876093" y="142619"/>
                  </a:cubicBezTo>
                  <a:cubicBezTo>
                    <a:pt x="881683" y="147091"/>
                    <a:pt x="889888" y="146590"/>
                    <a:pt x="896468" y="149410"/>
                  </a:cubicBezTo>
                  <a:cubicBezTo>
                    <a:pt x="905773" y="153398"/>
                    <a:pt x="914578" y="158465"/>
                    <a:pt x="923633" y="162993"/>
                  </a:cubicBezTo>
                  <a:cubicBezTo>
                    <a:pt x="925919" y="162859"/>
                    <a:pt x="1032697" y="176075"/>
                    <a:pt x="1059462" y="142619"/>
                  </a:cubicBezTo>
                  <a:cubicBezTo>
                    <a:pt x="1063934" y="137029"/>
                    <a:pt x="1063052" y="128648"/>
                    <a:pt x="1066253" y="122245"/>
                  </a:cubicBezTo>
                  <a:cubicBezTo>
                    <a:pt x="1069903" y="114944"/>
                    <a:pt x="1075308" y="108662"/>
                    <a:pt x="1079836" y="101871"/>
                  </a:cubicBezTo>
                  <a:cubicBezTo>
                    <a:pt x="1093057" y="62203"/>
                    <a:pt x="1076281" y="98635"/>
                    <a:pt x="1107002" y="67914"/>
                  </a:cubicBezTo>
                  <a:cubicBezTo>
                    <a:pt x="1137723" y="37193"/>
                    <a:pt x="1101291" y="53969"/>
                    <a:pt x="1140959" y="40748"/>
                  </a:cubicBezTo>
                  <a:cubicBezTo>
                    <a:pt x="1163597" y="43012"/>
                    <a:pt x="1188524" y="37364"/>
                    <a:pt x="1208873" y="47539"/>
                  </a:cubicBezTo>
                  <a:cubicBezTo>
                    <a:pt x="1223474" y="54840"/>
                    <a:pt x="1222456" y="79233"/>
                    <a:pt x="1236039" y="88288"/>
                  </a:cubicBezTo>
                  <a:lnTo>
                    <a:pt x="1256413" y="101871"/>
                  </a:lnTo>
                  <a:cubicBezTo>
                    <a:pt x="1266117" y="126132"/>
                    <a:pt x="1270887" y="140782"/>
                    <a:pt x="1283579" y="162993"/>
                  </a:cubicBezTo>
                  <a:cubicBezTo>
                    <a:pt x="1287628" y="170080"/>
                    <a:pt x="1291390" y="177596"/>
                    <a:pt x="1297161" y="183367"/>
                  </a:cubicBezTo>
                  <a:cubicBezTo>
                    <a:pt x="1310325" y="196531"/>
                    <a:pt x="1321340" y="198218"/>
                    <a:pt x="1337910" y="203742"/>
                  </a:cubicBezTo>
                  <a:cubicBezTo>
                    <a:pt x="1362812" y="201478"/>
                    <a:pt x="1388166" y="202189"/>
                    <a:pt x="1412615" y="196950"/>
                  </a:cubicBezTo>
                  <a:cubicBezTo>
                    <a:pt x="1440445" y="190986"/>
                    <a:pt x="1427798" y="178012"/>
                    <a:pt x="1446573" y="162993"/>
                  </a:cubicBezTo>
                  <a:cubicBezTo>
                    <a:pt x="1452163" y="158521"/>
                    <a:pt x="1460156" y="158466"/>
                    <a:pt x="1466947" y="156202"/>
                  </a:cubicBezTo>
                  <a:cubicBezTo>
                    <a:pt x="1481514" y="112497"/>
                    <a:pt x="1462317" y="159967"/>
                    <a:pt x="1494113" y="115453"/>
                  </a:cubicBezTo>
                  <a:cubicBezTo>
                    <a:pt x="1524297" y="73195"/>
                    <a:pt x="1486565" y="98853"/>
                    <a:pt x="1534861" y="74705"/>
                  </a:cubicBezTo>
                  <a:cubicBezTo>
                    <a:pt x="1573346" y="76969"/>
                    <a:pt x="1612591" y="73554"/>
                    <a:pt x="1650315" y="81496"/>
                  </a:cubicBezTo>
                  <a:cubicBezTo>
                    <a:pt x="1658302" y="83178"/>
                    <a:pt x="1658126" y="96099"/>
                    <a:pt x="1663898" y="101871"/>
                  </a:cubicBezTo>
                  <a:cubicBezTo>
                    <a:pt x="1669669" y="107642"/>
                    <a:pt x="1677481" y="110926"/>
                    <a:pt x="1684272" y="115453"/>
                  </a:cubicBezTo>
                  <a:cubicBezTo>
                    <a:pt x="1689795" y="132022"/>
                    <a:pt x="1691482" y="143038"/>
                    <a:pt x="1704646" y="156202"/>
                  </a:cubicBezTo>
                  <a:cubicBezTo>
                    <a:pt x="1710418" y="161974"/>
                    <a:pt x="1718229" y="165257"/>
                    <a:pt x="1725021" y="169785"/>
                  </a:cubicBezTo>
                  <a:cubicBezTo>
                    <a:pt x="1729549" y="176576"/>
                    <a:pt x="1731813" y="185631"/>
                    <a:pt x="1738604" y="190159"/>
                  </a:cubicBezTo>
                  <a:cubicBezTo>
                    <a:pt x="1746370" y="195336"/>
                    <a:pt x="1757190" y="193273"/>
                    <a:pt x="1765769" y="196950"/>
                  </a:cubicBezTo>
                  <a:cubicBezTo>
                    <a:pt x="1773271" y="200165"/>
                    <a:pt x="1779352" y="206005"/>
                    <a:pt x="1786143" y="210533"/>
                  </a:cubicBezTo>
                  <a:lnTo>
                    <a:pt x="1874432" y="203742"/>
                  </a:lnTo>
                  <a:cubicBezTo>
                    <a:pt x="1889527" y="197526"/>
                    <a:pt x="1892543" y="176576"/>
                    <a:pt x="1901598" y="162993"/>
                  </a:cubicBezTo>
                  <a:cubicBezTo>
                    <a:pt x="1919709" y="135827"/>
                    <a:pt x="1908388" y="147147"/>
                    <a:pt x="1935555" y="129036"/>
                  </a:cubicBezTo>
                  <a:cubicBezTo>
                    <a:pt x="1940083" y="122245"/>
                    <a:pt x="1942764" y="113761"/>
                    <a:pt x="1949138" y="108662"/>
                  </a:cubicBezTo>
                  <a:cubicBezTo>
                    <a:pt x="1954728" y="104190"/>
                    <a:pt x="1963109" y="105072"/>
                    <a:pt x="1969512" y="101871"/>
                  </a:cubicBezTo>
                  <a:cubicBezTo>
                    <a:pt x="1976813" y="98221"/>
                    <a:pt x="1983095" y="92816"/>
                    <a:pt x="1989886" y="88288"/>
                  </a:cubicBezTo>
                  <a:cubicBezTo>
                    <a:pt x="2123434" y="95707"/>
                    <a:pt x="2071321" y="95079"/>
                    <a:pt x="2146089" y="95079"/>
                  </a:cubicBezTo>
                </a:path>
              </a:pathLst>
            </a:custGeom>
            <a:noFill/>
            <a:ln w="57150" cmpd="sng">
              <a:solidFill>
                <a:srgbClr val="3399FF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17591880" y="3555206"/>
              <a:ext cx="228600" cy="152400"/>
            </a:xfrm>
            <a:prstGeom prst="rect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6" name="Rectangle 553"/>
            <p:cNvSpPr>
              <a:spLocks noChangeArrowheads="1"/>
            </p:cNvSpPr>
            <p:nvPr/>
          </p:nvSpPr>
          <p:spPr bwMode="auto">
            <a:xfrm>
              <a:off x="18963479" y="3555206"/>
              <a:ext cx="2286000" cy="1905000"/>
            </a:xfrm>
            <a:prstGeom prst="rect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20386273" y="4955608"/>
              <a:ext cx="862820" cy="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8963720" y="4545773"/>
              <a:ext cx="837563" cy="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0386273" y="4694804"/>
              <a:ext cx="862820" cy="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0386273" y="4431571"/>
              <a:ext cx="862820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20398495" y="4174007"/>
              <a:ext cx="850599" cy="6480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9757287" y="4555493"/>
              <a:ext cx="641208" cy="400115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757287" y="4555493"/>
              <a:ext cx="641208" cy="145791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9757287" y="4431571"/>
              <a:ext cx="641208" cy="123922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9757287" y="4180487"/>
              <a:ext cx="641208" cy="365287"/>
            </a:xfrm>
            <a:prstGeom prst="line">
              <a:avLst/>
            </a:prstGeom>
            <a:ln w="38100" cmpd="sng"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20714618" y="4353816"/>
              <a:ext cx="166209" cy="166849"/>
            </a:xfrm>
            <a:prstGeom prst="ellipse">
              <a:avLst/>
            </a:prstGeom>
            <a:solidFill>
              <a:srgbClr val="3399FF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57" name="Straight Arrow Connector 565"/>
            <p:cNvCxnSpPr>
              <a:cxnSpLocks noChangeShapeType="1"/>
            </p:cNvCxnSpPr>
            <p:nvPr/>
          </p:nvCxnSpPr>
          <p:spPr bwMode="auto">
            <a:xfrm flipV="1">
              <a:off x="20792281" y="4519800"/>
              <a:ext cx="0" cy="940406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Box 364"/>
            <p:cNvSpPr txBox="1">
              <a:spLocks noChangeArrowheads="1"/>
            </p:cNvSpPr>
            <p:nvPr/>
          </p:nvSpPr>
          <p:spPr bwMode="auto">
            <a:xfrm>
              <a:off x="18811080" y="3555206"/>
              <a:ext cx="2514600" cy="336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chemeClr val="tx2">
                      <a:lumMod val="75000"/>
                    </a:schemeClr>
                  </a:solidFill>
                  <a:latin typeface="Calibri"/>
                  <a:cs typeface="Calibri"/>
                </a:rPr>
                <a:t>Energy levels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7820627" y="3555206"/>
              <a:ext cx="1143094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7820627" y="3707476"/>
              <a:ext cx="1143094" cy="1752730"/>
            </a:xfrm>
            <a:prstGeom prst="line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364"/>
            <p:cNvSpPr txBox="1">
              <a:spLocks noChangeArrowheads="1"/>
            </p:cNvSpPr>
            <p:nvPr/>
          </p:nvSpPr>
          <p:spPr bwMode="auto">
            <a:xfrm>
              <a:off x="15746135" y="3696036"/>
              <a:ext cx="1105916" cy="58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3399FF"/>
                  </a:solidFill>
                  <a:latin typeface="Calibri"/>
                  <a:cs typeface="Calibri"/>
                </a:rPr>
                <a:t>Incident </a:t>
              </a:r>
            </a:p>
            <a:p>
              <a:pPr algn="ctr" eaLnBrk="1" hangingPunct="1"/>
              <a:r>
                <a:rPr lang="en-US" sz="1800" dirty="0">
                  <a:solidFill>
                    <a:srgbClr val="3399FF"/>
                  </a:solidFill>
                  <a:latin typeface="Calibri"/>
                  <a:cs typeface="Calibri"/>
                </a:rPr>
                <a:t>photon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80" name="Rectangle 79"/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9362942" y="5498268"/>
              <a:ext cx="2691684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9950846" y="6202720"/>
              <a:ext cx="18674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Holy and Elke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17522C-931A-44C1-861C-58E694A518C5}"/>
              </a:ext>
            </a:extLst>
          </p:cNvPr>
          <p:cNvGrpSpPr/>
          <p:nvPr/>
        </p:nvGrpSpPr>
        <p:grpSpPr>
          <a:xfrm>
            <a:off x="0" y="5355490"/>
            <a:ext cx="12192000" cy="1526146"/>
            <a:chOff x="0" y="5331854"/>
            <a:chExt cx="12192000" cy="152614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7AA16EF-EF38-4147-997E-7AF12BD931FD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A3A2C0D-FF24-4EEF-9A19-7197A232C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384F4FE-1C19-4F1A-BFD1-BCB7D32263B8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9441580-A191-4FED-BCE5-698AFB203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17E81FB-A249-4B6D-8661-C2D04906627F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2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338" y="528034"/>
            <a:ext cx="585988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GB" sz="48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did we do?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304"/>
          <a:stretch/>
        </p:blipFill>
        <p:spPr>
          <a:xfrm>
            <a:off x="4686436" y="1647547"/>
            <a:ext cx="2819127" cy="3151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0092"/>
          <a:stretch/>
        </p:blipFill>
        <p:spPr>
          <a:xfrm>
            <a:off x="708338" y="1647548"/>
            <a:ext cx="3786388" cy="315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3981"/>
          <a:stretch/>
        </p:blipFill>
        <p:spPr>
          <a:xfrm>
            <a:off x="7697273" y="1647546"/>
            <a:ext cx="4042623" cy="31518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5EB570-8CB6-402C-8C7B-15B9982974E6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484A9B-E7BF-4396-98A8-8212925309AA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60AE49-D858-42AE-B9BE-64A0D3C9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C19806-33E1-4D07-AAC4-209D4AC86256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F16E7F-7153-4AE2-BF19-D82F863D2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5C6335-0587-4603-934E-CFC9674AC3F4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32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8694" y="2726187"/>
            <a:ext cx="5876365" cy="1761565"/>
          </a:xfrm>
        </p:spPr>
        <p:txBody>
          <a:bodyPr>
            <a:noAutofit/>
          </a:bodyPr>
          <a:lstStyle/>
          <a:p>
            <a:pPr algn="ctr"/>
            <a:r>
              <a:rPr lang="fr-FR" sz="6600" dirty="0"/>
              <a:t>Alpha and beta </a:t>
            </a:r>
            <a:r>
              <a:rPr lang="fr-FR" sz="6600" dirty="0" err="1"/>
              <a:t>decay</a:t>
            </a:r>
            <a:r>
              <a:rPr lang="fr-FR" sz="6600" dirty="0"/>
              <a:t> </a:t>
            </a:r>
            <a:br>
              <a:rPr lang="fr-FR" sz="6600" dirty="0"/>
            </a:br>
            <a:r>
              <a:rPr lang="fr-FR" sz="6600" dirty="0" err="1"/>
              <a:t>studies</a:t>
            </a:r>
            <a:r>
              <a:rPr lang="fr-FR" sz="6600" dirty="0"/>
              <a:t> at </a:t>
            </a:r>
            <a:r>
              <a:rPr lang="fr-FR" sz="6600" dirty="0" err="1"/>
              <a:t>WISArD</a:t>
            </a:r>
            <a:endParaRPr lang="en-GB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8363" y="5805563"/>
            <a:ext cx="9144000" cy="754025"/>
          </a:xfrm>
        </p:spPr>
        <p:txBody>
          <a:bodyPr/>
          <a:lstStyle/>
          <a:p>
            <a:r>
              <a:rPr lang="fr-FR" dirty="0"/>
              <a:t>By </a:t>
            </a:r>
            <a:r>
              <a:rPr lang="fr-FR" dirty="0" err="1"/>
              <a:t>T.Camps</a:t>
            </a:r>
            <a:r>
              <a:rPr lang="fr-FR" dirty="0"/>
              <a:t> and </a:t>
            </a:r>
            <a:r>
              <a:rPr lang="fr-FR" dirty="0" err="1"/>
              <a:t>W.Helsen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39E9A-0E25-4885-8D7C-CC00EA1A4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657B0E-C703-427F-AD8D-B135D5BDED38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28A15B-E636-4A3F-9511-A393A913B471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ED6DE2-D10F-42E5-9A53-594ED5EC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D5A177-A771-460B-95B3-C08C038E02D2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19CC61-2207-4067-84B4-E4E67E417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7BB94F-19D3-4ECB-AE91-A5C5419D5C45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92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93"/>
            <a:ext cx="10515600" cy="1325563"/>
          </a:xfrm>
        </p:spPr>
        <p:txBody>
          <a:bodyPr/>
          <a:lstStyle/>
          <a:p>
            <a:r>
              <a:rPr lang="fr-FR" dirty="0" err="1"/>
              <a:t>Purpose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en-GB" dirty="0"/>
          </a:p>
        </p:txBody>
      </p:sp>
      <p:pic>
        <p:nvPicPr>
          <p:cNvPr id="3" name="Google Shape;8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11" y="1845230"/>
            <a:ext cx="3567908" cy="3245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87;p12"/>
          <p:cNvGrpSpPr/>
          <p:nvPr/>
        </p:nvGrpSpPr>
        <p:grpSpPr>
          <a:xfrm>
            <a:off x="7295530" y="2324094"/>
            <a:ext cx="3567908" cy="2436566"/>
            <a:chOff x="9110837" y="1707764"/>
            <a:chExt cx="3939925" cy="2724090"/>
          </a:xfrm>
        </p:grpSpPr>
        <p:pic>
          <p:nvPicPr>
            <p:cNvPr id="5" name="Google Shape;88;p12" descr="\\Iks148\public\Bavo\trap\Figuren\terugstoot.wm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55202" y="1707764"/>
              <a:ext cx="3394916" cy="2318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89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10837" y="2767947"/>
              <a:ext cx="117288" cy="120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0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10337" y="4109565"/>
              <a:ext cx="117288" cy="120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91;p12"/>
            <p:cNvSpPr txBox="1"/>
            <p:nvPr/>
          </p:nvSpPr>
          <p:spPr>
            <a:xfrm>
              <a:off x="9457472" y="2359250"/>
              <a:ext cx="459738" cy="453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175" tIns="41575" rIns="83175" bIns="415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</a:t>
              </a:r>
              <a:r>
                <a:rPr lang="en-US" sz="2400" b="1" i="0" u="none" strike="noStrike" cap="none" baseline="30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24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2;p12"/>
            <p:cNvSpPr txBox="1"/>
            <p:nvPr/>
          </p:nvSpPr>
          <p:spPr>
            <a:xfrm>
              <a:off x="10299907" y="3871384"/>
              <a:ext cx="623952" cy="560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175" tIns="41575" rIns="83175" bIns="415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rPr lang="en-US" sz="2400" b="1" i="0" u="none" strike="noStrike" cap="none">
                  <a:solidFill>
                    <a:schemeClr val="dk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ν</a:t>
              </a:r>
              <a:r>
                <a:rPr lang="en-US" sz="2400" b="1" i="0" u="none" strike="noStrike" cap="none" baseline="-25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</a:t>
              </a:r>
              <a:endParaRPr sz="2400" b="1" i="0" u="none" strike="noStrike" cap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" name="Google Shape;93;p12"/>
            <p:cNvSpPr txBox="1"/>
            <p:nvPr/>
          </p:nvSpPr>
          <p:spPr>
            <a:xfrm>
              <a:off x="11464119" y="2862860"/>
              <a:ext cx="1586643" cy="484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175" tIns="41575" rIns="83175" bIns="415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imes New Roman"/>
                <a:buNone/>
              </a:pPr>
              <a:r>
                <a:rPr lang="en-US" sz="20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nucleus</a:t>
              </a:r>
              <a:endParaRPr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" name="Google Shape;94;p12"/>
            <p:cNvSpPr txBox="1"/>
            <p:nvPr/>
          </p:nvSpPr>
          <p:spPr>
            <a:xfrm>
              <a:off x="9655847" y="3164835"/>
              <a:ext cx="328291" cy="453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175" tIns="41575" rIns="83175" bIns="415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oto Sans Symbols"/>
                <a:buNone/>
              </a:pPr>
              <a:r>
                <a:rPr lang="en-US" sz="2400" b="1" i="1" u="none" strike="noStrike" cap="none">
                  <a:solidFill>
                    <a:schemeClr val="dk1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θ</a:t>
              </a:r>
              <a:endParaRPr sz="2400" b="1" i="0" u="none" strike="noStrike" cap="none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endParaRPr>
            </a:p>
          </p:txBody>
        </p:sp>
      </p:grpSp>
      <p:sp>
        <p:nvSpPr>
          <p:cNvPr id="12" name="Google Shape;95;p12"/>
          <p:cNvSpPr txBox="1"/>
          <p:nvPr/>
        </p:nvSpPr>
        <p:spPr>
          <a:xfrm>
            <a:off x="712112" y="1183782"/>
            <a:ext cx="386849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lang="en-US" sz="2000" b="1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  <a:t>I) Energy frontier, </a:t>
            </a:r>
            <a:br>
              <a:rPr lang="en-US" sz="2000" b="1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000" b="1" i="0" u="none" strike="noStrike" cap="none" dirty="0" err="1">
                <a:latin typeface="Helvetica Neue"/>
                <a:ea typeface="Helvetica Neue"/>
                <a:cs typeface="Helvetica Neue"/>
                <a:sym typeface="Helvetica Neue"/>
              </a:rPr>
              <a:t>i.e</a:t>
            </a:r>
            <a:r>
              <a:rPr lang="en-US" sz="2000" b="1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  <a:t> LHC experiments</a:t>
            </a:r>
            <a:endParaRPr sz="2000" b="1" i="0" u="none" strike="noStrike" cap="none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Google Shape;96;p12"/>
          <p:cNvSpPr txBox="1"/>
          <p:nvPr/>
        </p:nvSpPr>
        <p:spPr>
          <a:xfrm>
            <a:off x="7184571" y="1379196"/>
            <a:ext cx="4478874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lang="en-US" sz="2000" b="1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  <a:t>II) Precision frontier,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Helvetica Neue"/>
              <a:buNone/>
            </a:pPr>
            <a:r>
              <a:rPr lang="en-US" sz="2000" b="1" dirty="0" err="1">
                <a:latin typeface="Helvetica Neue"/>
                <a:ea typeface="Helvetica Neue"/>
                <a:cs typeface="Helvetica Neue"/>
                <a:sym typeface="Helvetica Neue"/>
              </a:rPr>
              <a:t>WISArD</a:t>
            </a:r>
            <a:r>
              <a:rPr lang="en-US" sz="2000" b="1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000" b="1" i="0" u="none" strike="noStrike" cap="none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8A552-B439-4D45-AA42-384D379A2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083310-FC05-4870-96DF-C8A77520C692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75C047-9AEC-43E6-81C2-01E4415A86C8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00760C-B0E9-400F-9EE0-18204890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EED38D-DE91-4968-9186-F282F8B44B73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3A0945-A482-4525-A0DD-9F66ADB3D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D55FB8-6E6B-4ACB-944E-912FB2A19F35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Setup </a:t>
            </a:r>
            <a:r>
              <a:rPr lang="fr-FR" dirty="0" err="1"/>
              <a:t>experiment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958" y="1276058"/>
            <a:ext cx="3781146" cy="3954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875" r="52570" b="7682"/>
          <a:stretch/>
        </p:blipFill>
        <p:spPr>
          <a:xfrm>
            <a:off x="1595361" y="2293389"/>
            <a:ext cx="2267513" cy="296063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450785">
            <a:off x="677075" y="1933674"/>
            <a:ext cx="1672046" cy="271482"/>
          </a:xfrm>
          <a:prstGeom prst="rightArrow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2089149">
            <a:off x="7687766" y="2936139"/>
            <a:ext cx="1573028" cy="161161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8799486">
            <a:off x="9875244" y="1489189"/>
            <a:ext cx="1672046" cy="271482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 rot="14026007">
            <a:off x="9960438" y="3834607"/>
            <a:ext cx="1672046" cy="271482"/>
          </a:xfrm>
          <a:prstGeom prst="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1793662">
            <a:off x="9615643" y="4407306"/>
            <a:ext cx="1672046" cy="271482"/>
          </a:xfrm>
          <a:prstGeom prst="rightArrow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rot="1347784">
            <a:off x="7523201" y="1207781"/>
            <a:ext cx="1672046" cy="271482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44" y="2391118"/>
            <a:ext cx="2061651" cy="2748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00F147-4D20-47EA-B37F-78BC0D706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23343"/>
            <a:ext cx="12192000" cy="15346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E0ABFAA-4B36-4EC3-A883-19DF15A1A996}"/>
              </a:ext>
            </a:extLst>
          </p:cNvPr>
          <p:cNvGrpSpPr/>
          <p:nvPr/>
        </p:nvGrpSpPr>
        <p:grpSpPr>
          <a:xfrm>
            <a:off x="0" y="5331854"/>
            <a:ext cx="12192000" cy="1526146"/>
            <a:chOff x="0" y="5331854"/>
            <a:chExt cx="12192000" cy="15261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2BC71C9-6EBA-41B6-9BD6-C156BEB88B46}"/>
                </a:ext>
              </a:extLst>
            </p:cNvPr>
            <p:cNvSpPr/>
            <p:nvPr/>
          </p:nvSpPr>
          <p:spPr>
            <a:xfrm>
              <a:off x="0" y="5331854"/>
              <a:ext cx="12192000" cy="152614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26EBC0-6425-42EE-A145-606BCA84A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4407" y="5498269"/>
              <a:ext cx="1274002" cy="125771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73D744-B263-4AFA-9BF8-A227BCB35251}"/>
                </a:ext>
              </a:extLst>
            </p:cNvPr>
            <p:cNvSpPr/>
            <p:nvPr/>
          </p:nvSpPr>
          <p:spPr>
            <a:xfrm>
              <a:off x="7791061" y="5498268"/>
              <a:ext cx="4263565" cy="11996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9C1DF9-1964-4CE7-A455-C404C4627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31632" y="5573162"/>
              <a:ext cx="2539358" cy="5004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C3C3EC-3293-4E49-9423-ABD53BA08FD1}"/>
                </a:ext>
              </a:extLst>
            </p:cNvPr>
            <p:cNvSpPr txBox="1"/>
            <p:nvPr/>
          </p:nvSpPr>
          <p:spPr>
            <a:xfrm>
              <a:off x="9210619" y="6185703"/>
              <a:ext cx="2912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Elke, </a:t>
              </a:r>
              <a:r>
                <a:rPr lang="en-GB" sz="2000" b="1" dirty="0" err="1">
                  <a:solidFill>
                    <a:schemeClr val="accent5">
                      <a:lumMod val="75000"/>
                    </a:schemeClr>
                  </a:solidFill>
                </a:rPr>
                <a:t>Wout</a:t>
              </a:r>
              <a:r>
                <a:rPr lang="en-GB" sz="2000" b="1" dirty="0">
                  <a:solidFill>
                    <a:schemeClr val="accent5">
                      <a:lumMod val="75000"/>
                    </a:schemeClr>
                  </a:solidFill>
                </a:rPr>
                <a:t>, Tim and Holy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32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</Words>
  <Application>Microsoft Office PowerPoint</Application>
  <PresentationFormat>Widescreen</PresentationFormat>
  <Paragraphs>78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Abadi</vt:lpstr>
      <vt:lpstr>Arial</vt:lpstr>
      <vt:lpstr>Calibri</vt:lpstr>
      <vt:lpstr>Calibri Light</vt:lpstr>
      <vt:lpstr>Helvetica Neue</vt:lpstr>
      <vt:lpstr>Noto Sans Symbols</vt:lpstr>
      <vt:lpstr>Times New Roman</vt:lpstr>
      <vt:lpstr>Office Theme</vt:lpstr>
      <vt:lpstr>PowerPoint Presentation</vt:lpstr>
      <vt:lpstr>ISOLDE</vt:lpstr>
      <vt:lpstr>The working process</vt:lpstr>
      <vt:lpstr>CRIS</vt:lpstr>
      <vt:lpstr>Studying the energy levels of the atom</vt:lpstr>
      <vt:lpstr>PowerPoint Presentation</vt:lpstr>
      <vt:lpstr>Alpha and beta decay  studies at WISArD</vt:lpstr>
      <vt:lpstr>Purpose experiment</vt:lpstr>
      <vt:lpstr>Setup experiment</vt:lpstr>
      <vt:lpstr>Radioactive decay</vt:lpstr>
      <vt:lpstr>α decay of Po 208</vt:lpstr>
      <vt:lpstr>Without calibration </vt:lpstr>
      <vt:lpstr>With calibration</vt:lpstr>
      <vt:lpstr>Dangers of α particles</vt:lpstr>
      <vt:lpstr>β-  decay</vt:lpstr>
      <vt:lpstr>Theoretical model for β- decay </vt:lpstr>
      <vt:lpstr>Source</vt:lpstr>
      <vt:lpstr>PowerPoint Presentation</vt:lpstr>
      <vt:lpstr>What did we do to share the amazing experience?</vt:lpstr>
      <vt:lpstr>PowerPoint Presentation</vt:lpstr>
      <vt:lpstr>OUR PERSONAL VIEWS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</dc:title>
  <dc:creator>Holy Th</dc:creator>
  <cp:lastModifiedBy>Holy Ikenna Thompson Nwachukwu</cp:lastModifiedBy>
  <cp:revision>25</cp:revision>
  <dcterms:created xsi:type="dcterms:W3CDTF">2021-11-03T15:17:59Z</dcterms:created>
  <dcterms:modified xsi:type="dcterms:W3CDTF">2022-03-23T21:31:11Z</dcterms:modified>
</cp:coreProperties>
</file>