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3"/>
  </p:notesMasterIdLst>
  <p:sldIdLst>
    <p:sldId id="256" r:id="rId4"/>
    <p:sldId id="257" r:id="rId5"/>
    <p:sldId id="262" r:id="rId6"/>
    <p:sldId id="259" r:id="rId7"/>
    <p:sldId id="260" r:id="rId8"/>
    <p:sldId id="261" r:id="rId9"/>
    <p:sldId id="265" r:id="rId10"/>
    <p:sldId id="266" r:id="rId11"/>
    <p:sldId id="336" r:id="rId12"/>
    <p:sldId id="337" r:id="rId13"/>
    <p:sldId id="338" r:id="rId14"/>
    <p:sldId id="339" r:id="rId15"/>
    <p:sldId id="340" r:id="rId16"/>
    <p:sldId id="341" r:id="rId17"/>
    <p:sldId id="342" r:id="rId18"/>
    <p:sldId id="344" r:id="rId19"/>
    <p:sldId id="346" r:id="rId20"/>
    <p:sldId id="347" r:id="rId21"/>
    <p:sldId id="343" r:id="rId2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991B92-6F2E-49F1-8E38-9549466FBE5B}" v="214" dt="2022-03-23T06:47:45.7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11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Classeur%20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CERN\Table%20radioprotection%20group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CERN\Table%20radioprotection%20group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CERN\Table%20radioprotection%20group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Redox based on active chlorine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1"/>
            <c:trendlineLbl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</c:trendlineLbl>
          </c:trendline>
          <c:xVal>
            <c:numRef>
              <c:f>'[Classeur 2.xlsx]Feuil2'!$I$2:$I$26</c:f>
              <c:numCache>
                <c:formatCode>0.000</c:formatCode>
                <c:ptCount val="25"/>
                <c:pt idx="0">
                  <c:v>4.9000000000000002E-2</c:v>
                </c:pt>
                <c:pt idx="1">
                  <c:v>4.2000000000000003E-2</c:v>
                </c:pt>
                <c:pt idx="2">
                  <c:v>4.2000000000000003E-2</c:v>
                </c:pt>
                <c:pt idx="3">
                  <c:v>6.3E-2</c:v>
                </c:pt>
                <c:pt idx="4">
                  <c:v>5.8000000000000003E-2</c:v>
                </c:pt>
                <c:pt idx="5">
                  <c:v>5.2999999999999999E-2</c:v>
                </c:pt>
                <c:pt idx="6">
                  <c:v>7.2999999999999995E-2</c:v>
                </c:pt>
                <c:pt idx="7">
                  <c:v>7.4999999999999997E-2</c:v>
                </c:pt>
                <c:pt idx="8">
                  <c:v>7.3999999999999996E-2</c:v>
                </c:pt>
                <c:pt idx="9">
                  <c:v>8.6999999999999994E-2</c:v>
                </c:pt>
                <c:pt idx="10">
                  <c:v>4.4999999999999998E-2</c:v>
                </c:pt>
                <c:pt idx="11">
                  <c:v>4.4999999999999998E-2</c:v>
                </c:pt>
                <c:pt idx="12">
                  <c:v>0.05</c:v>
                </c:pt>
                <c:pt idx="13">
                  <c:v>2.4E-2</c:v>
                </c:pt>
                <c:pt idx="14">
                  <c:v>5.1999999999999998E-2</c:v>
                </c:pt>
                <c:pt idx="15">
                  <c:v>5.0999999999999997E-2</c:v>
                </c:pt>
                <c:pt idx="16">
                  <c:v>3.4000000000000002E-2</c:v>
                </c:pt>
                <c:pt idx="17">
                  <c:v>0.05</c:v>
                </c:pt>
                <c:pt idx="18">
                  <c:v>4.1000000000000002E-2</c:v>
                </c:pt>
                <c:pt idx="19">
                  <c:v>0.02</c:v>
                </c:pt>
                <c:pt idx="20">
                  <c:v>3.7999999999999999E-2</c:v>
                </c:pt>
                <c:pt idx="21">
                  <c:v>6.4000000000000001E-2</c:v>
                </c:pt>
                <c:pt idx="22">
                  <c:v>4.4999999999999998E-2</c:v>
                </c:pt>
                <c:pt idx="23">
                  <c:v>4.2000000000000003E-2</c:v>
                </c:pt>
                <c:pt idx="24" formatCode="General">
                  <c:v>0</c:v>
                </c:pt>
              </c:numCache>
            </c:numRef>
          </c:xVal>
          <c:yVal>
            <c:numRef>
              <c:f>'[Classeur 2.xlsx]Feuil2'!$J$2:$J$26</c:f>
              <c:numCache>
                <c:formatCode>0.0</c:formatCode>
                <c:ptCount val="25"/>
                <c:pt idx="0">
                  <c:v>517</c:v>
                </c:pt>
                <c:pt idx="1">
                  <c:v>514.4</c:v>
                </c:pt>
                <c:pt idx="2">
                  <c:v>516.6</c:v>
                </c:pt>
                <c:pt idx="3">
                  <c:v>500</c:v>
                </c:pt>
                <c:pt idx="4">
                  <c:v>567.9</c:v>
                </c:pt>
                <c:pt idx="5">
                  <c:v>576.79999999999995</c:v>
                </c:pt>
                <c:pt idx="6">
                  <c:v>561</c:v>
                </c:pt>
                <c:pt idx="7">
                  <c:v>508.1</c:v>
                </c:pt>
                <c:pt idx="8">
                  <c:v>606.79999999999995</c:v>
                </c:pt>
                <c:pt idx="9">
                  <c:v>630.20000000000005</c:v>
                </c:pt>
                <c:pt idx="10">
                  <c:v>532.79999999999995</c:v>
                </c:pt>
                <c:pt idx="11">
                  <c:v>559.70000000000005</c:v>
                </c:pt>
                <c:pt idx="12">
                  <c:v>576.29999999999995</c:v>
                </c:pt>
                <c:pt idx="13">
                  <c:v>571.1</c:v>
                </c:pt>
                <c:pt idx="14">
                  <c:v>599.4</c:v>
                </c:pt>
                <c:pt idx="15">
                  <c:v>606.70000000000005</c:v>
                </c:pt>
                <c:pt idx="16">
                  <c:v>601.29999999999995</c:v>
                </c:pt>
                <c:pt idx="17">
                  <c:v>601.5</c:v>
                </c:pt>
                <c:pt idx="18">
                  <c:v>602.20000000000005</c:v>
                </c:pt>
                <c:pt idx="19">
                  <c:v>613.70000000000005</c:v>
                </c:pt>
                <c:pt idx="20">
                  <c:v>618.5</c:v>
                </c:pt>
                <c:pt idx="21">
                  <c:v>628.20000000000005</c:v>
                </c:pt>
                <c:pt idx="22">
                  <c:v>630.5</c:v>
                </c:pt>
                <c:pt idx="23">
                  <c:v>629</c:v>
                </c:pt>
                <c:pt idx="24" formatCode="General">
                  <c:v>278.2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20D-4040-AB63-663CEC0AB8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1228023"/>
        <c:axId val="2011867992"/>
      </c:scatterChart>
      <c:valAx>
        <c:axId val="35122802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Active chlorine (mg/L)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.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11867992"/>
        <c:crosses val="autoZero"/>
        <c:crossBetween val="midCat"/>
      </c:valAx>
      <c:valAx>
        <c:axId val="2011867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Redox (mV)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51228023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Error</a:t>
            </a:r>
            <a:r>
              <a:rPr lang="en-US" baseline="0"/>
              <a:t> rate based on distance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1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xVal>
            <c:numRef>
              <c:f>Feuil2!$F$1:$F$13</c:f>
              <c:numCache>
                <c:formatCode>General</c:formatCode>
                <c:ptCount val="13"/>
                <c:pt idx="0">
                  <c:v>200</c:v>
                </c:pt>
                <c:pt idx="1">
                  <c:v>225</c:v>
                </c:pt>
                <c:pt idx="2">
                  <c:v>250</c:v>
                </c:pt>
                <c:pt idx="3">
                  <c:v>275</c:v>
                </c:pt>
                <c:pt idx="4">
                  <c:v>300</c:v>
                </c:pt>
                <c:pt idx="5">
                  <c:v>325</c:v>
                </c:pt>
                <c:pt idx="6">
                  <c:v>350</c:v>
                </c:pt>
                <c:pt idx="7">
                  <c:v>375</c:v>
                </c:pt>
                <c:pt idx="8">
                  <c:v>400</c:v>
                </c:pt>
                <c:pt idx="9">
                  <c:v>425</c:v>
                </c:pt>
                <c:pt idx="10">
                  <c:v>450</c:v>
                </c:pt>
                <c:pt idx="11">
                  <c:v>475</c:v>
                </c:pt>
                <c:pt idx="12">
                  <c:v>500</c:v>
                </c:pt>
              </c:numCache>
            </c:numRef>
          </c:xVal>
          <c:yVal>
            <c:numRef>
              <c:f>Feuil2!$G$1:$G$13</c:f>
              <c:numCache>
                <c:formatCode>General</c:formatCode>
                <c:ptCount val="13"/>
                <c:pt idx="0">
                  <c:v>-1.54132</c:v>
                </c:pt>
                <c:pt idx="1">
                  <c:v>-1.7065399999999999</c:v>
                </c:pt>
                <c:pt idx="2">
                  <c:v>-1.5467900000000001</c:v>
                </c:pt>
                <c:pt idx="3">
                  <c:v>-1.4056500000000001</c:v>
                </c:pt>
                <c:pt idx="4">
                  <c:v>-1.62191</c:v>
                </c:pt>
                <c:pt idx="5">
                  <c:v>-1.63123</c:v>
                </c:pt>
                <c:pt idx="6">
                  <c:v>-1.77382</c:v>
                </c:pt>
                <c:pt idx="7">
                  <c:v>-2.1754199999999999</c:v>
                </c:pt>
                <c:pt idx="8">
                  <c:v>-2.7777799999999999</c:v>
                </c:pt>
                <c:pt idx="9">
                  <c:v>-3.1648200000000002</c:v>
                </c:pt>
                <c:pt idx="10">
                  <c:v>-3.5563600000000002</c:v>
                </c:pt>
                <c:pt idx="11">
                  <c:v>-4.5197099999999999</c:v>
                </c:pt>
                <c:pt idx="12">
                  <c:v>-5.1806299999999998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F9E-486C-AA4B-717C9E5BCA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23216807"/>
        <c:axId val="666118231"/>
      </c:scatterChart>
      <c:valAx>
        <c:axId val="62321680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Distance</a:t>
                </a:r>
                <a:r>
                  <a:rPr lang="fr-FR" baseline="0"/>
                  <a:t> (cm)</a:t>
                </a:r>
                <a:endParaRPr lang="fr-FR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66118231"/>
        <c:crosses val="autoZero"/>
        <c:crossBetween val="midCat"/>
      </c:valAx>
      <c:valAx>
        <c:axId val="6661182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Error rate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2321680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Effective dose based on lateral distance</a:t>
            </a:r>
          </a:p>
        </c:rich>
      </c:tx>
      <c:layout>
        <c:manualLayout>
          <c:xMode val="edge"/>
          <c:yMode val="edge"/>
          <c:x val="0.1681111111111111"/>
          <c:y val="2.31481481481481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val>
            <c:numRef>
              <c:f>Feuil2!$H$35:$H$55</c:f>
              <c:numCache>
                <c:formatCode>General</c:formatCode>
                <c:ptCount val="21"/>
                <c:pt idx="0">
                  <c:v>83.591999999999999</c:v>
                </c:pt>
                <c:pt idx="1">
                  <c:v>92.664000000000001</c:v>
                </c:pt>
                <c:pt idx="2">
                  <c:v>160.05599999999998</c:v>
                </c:pt>
                <c:pt idx="3">
                  <c:v>544.31999999999994</c:v>
                </c:pt>
                <c:pt idx="4">
                  <c:v>3338.64</c:v>
                </c:pt>
                <c:pt idx="5">
                  <c:v>5369.76</c:v>
                </c:pt>
                <c:pt idx="6">
                  <c:v>5913.3599999999988</c:v>
                </c:pt>
                <c:pt idx="7">
                  <c:v>6008.4</c:v>
                </c:pt>
                <c:pt idx="8">
                  <c:v>6068.16</c:v>
                </c:pt>
                <c:pt idx="9">
                  <c:v>6139.44</c:v>
                </c:pt>
                <c:pt idx="10">
                  <c:v>6156.72</c:v>
                </c:pt>
                <c:pt idx="11">
                  <c:v>6121.44</c:v>
                </c:pt>
                <c:pt idx="12">
                  <c:v>6103.44</c:v>
                </c:pt>
                <c:pt idx="13">
                  <c:v>6056.64</c:v>
                </c:pt>
                <c:pt idx="14">
                  <c:v>5968.079999999999</c:v>
                </c:pt>
                <c:pt idx="15">
                  <c:v>5809.6799999999994</c:v>
                </c:pt>
                <c:pt idx="16">
                  <c:v>4957.92</c:v>
                </c:pt>
                <c:pt idx="17">
                  <c:v>544.31999999999994</c:v>
                </c:pt>
                <c:pt idx="18">
                  <c:v>265.68</c:v>
                </c:pt>
                <c:pt idx="19">
                  <c:v>132.19200000000001</c:v>
                </c:pt>
                <c:pt idx="20">
                  <c:v>90.071999999999989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1A9-4178-96AB-04D1B42FB7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27374744"/>
        <c:axId val="1589981640"/>
      </c:lineChart>
      <c:catAx>
        <c:axId val="7273747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Lateral</a:t>
                </a:r>
                <a:r>
                  <a:rPr lang="en-US" baseline="0"/>
                  <a:t> distance (cm)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89981640"/>
        <c:crosses val="autoZero"/>
        <c:auto val="1"/>
        <c:lblAlgn val="ctr"/>
        <c:lblOffset val="100"/>
        <c:noMultiLvlLbl val="0"/>
      </c:catAx>
      <c:valAx>
        <c:axId val="1589981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eFFECTIVE</a:t>
                </a:r>
                <a:r>
                  <a:rPr lang="fr-FR" baseline="0"/>
                  <a:t> DOSE (usv/h)</a:t>
                </a:r>
                <a:endParaRPr lang="fr-FR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27374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fr-FR"/>
              <a:t>Effective dose based on lateral distance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val>
            <c:numRef>
              <c:f>Feuil2!$G$96:$G$118</c:f>
              <c:numCache>
                <c:formatCode>General</c:formatCode>
                <c:ptCount val="23"/>
                <c:pt idx="0">
                  <c:v>134.78399999999999</c:v>
                </c:pt>
                <c:pt idx="1">
                  <c:v>684.93599999999992</c:v>
                </c:pt>
                <c:pt idx="2">
                  <c:v>1642.32</c:v>
                </c:pt>
                <c:pt idx="3">
                  <c:v>2288.8799999999997</c:v>
                </c:pt>
                <c:pt idx="4">
                  <c:v>2540.1600000000003</c:v>
                </c:pt>
                <c:pt idx="5">
                  <c:v>2595.6</c:v>
                </c:pt>
                <c:pt idx="6">
                  <c:v>2634.48</c:v>
                </c:pt>
                <c:pt idx="7">
                  <c:v>2659.6799999999994</c:v>
                </c:pt>
                <c:pt idx="8">
                  <c:v>2673.36</c:v>
                </c:pt>
                <c:pt idx="9">
                  <c:v>2680.5599999999995</c:v>
                </c:pt>
                <c:pt idx="10">
                  <c:v>2691.36</c:v>
                </c:pt>
                <c:pt idx="11">
                  <c:v>2682.72</c:v>
                </c:pt>
                <c:pt idx="12">
                  <c:v>2691.36</c:v>
                </c:pt>
                <c:pt idx="13">
                  <c:v>2685.6</c:v>
                </c:pt>
                <c:pt idx="14">
                  <c:v>2674.7999999999997</c:v>
                </c:pt>
                <c:pt idx="15">
                  <c:v>2666.88</c:v>
                </c:pt>
                <c:pt idx="16">
                  <c:v>2647.44</c:v>
                </c:pt>
                <c:pt idx="17">
                  <c:v>2617.1999999999998</c:v>
                </c:pt>
                <c:pt idx="18">
                  <c:v>2568.96</c:v>
                </c:pt>
                <c:pt idx="19">
                  <c:v>2450.1600000000003</c:v>
                </c:pt>
                <c:pt idx="20">
                  <c:v>2031.1200000000001</c:v>
                </c:pt>
                <c:pt idx="21">
                  <c:v>1180.7999999999997</c:v>
                </c:pt>
                <c:pt idx="22">
                  <c:v>301.31999999999994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76B-43F2-BA8E-110BCCC1D4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28286584"/>
        <c:axId val="1940047016"/>
      </c:lineChart>
      <c:catAx>
        <c:axId val="19282865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Lateral distance (cm)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40047016"/>
        <c:crosses val="autoZero"/>
        <c:auto val="1"/>
        <c:lblAlgn val="ctr"/>
        <c:lblOffset val="100"/>
        <c:noMultiLvlLbl val="0"/>
      </c:catAx>
      <c:valAx>
        <c:axId val="1940047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Effective dose (usv/h)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28286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8">
  <cs:axisTitle>
    <cs:lnRef idx="0"/>
    <cs:fillRef idx="0"/>
    <cs:effectRef idx="0"/>
    <cs:fontRef idx="minor">
      <a:schemeClr val="lt1">
        <a:lumMod val="7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B25967-0C3C-4D90-A7A2-28A5E8C46CEA}" type="datetimeFigureOut">
              <a:rPr lang="fr-FR" smtClean="0"/>
              <a:t>23/03/2022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8BD12A-3D4E-4297-813F-12308F2A63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3937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de-D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23.03.2022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0491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23.03.2022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2787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23.03.2022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21775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23.03.2022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361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23.03.2022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76128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23.03.2022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7843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23.03.2022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43291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23.03.2022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75165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23.03.2022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46240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23.03.2022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47531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23.03.2022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4243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23.03.2022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17956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23.03.2022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54110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23.03.2022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97336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23.03.2022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20628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23.03.2022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27132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23.03.2022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21605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23.03.2022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4036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23.03.2022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82862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23.03.2022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2571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23.03.2022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82992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23.03.2022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59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23.03.2022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69234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23.03.2022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29008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23.03.2022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15628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23.03.2022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63133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23.03.2022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239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23.03.2022</a:t>
            </a:fld>
            <a:endParaRPr lang="de-D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7632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23.03.2022</a:t>
            </a:fld>
            <a:endParaRPr lang="de-D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1866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23.03.2022</a:t>
            </a:fld>
            <a:endParaRPr lang="de-D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585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23.03.2022</a:t>
            </a:fld>
            <a:endParaRPr lang="de-D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0201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23.03.2022</a:t>
            </a:fld>
            <a:endParaRPr lang="de-D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6407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23.03.2022</a:t>
            </a:fld>
            <a:endParaRPr lang="de-D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0903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941B0-F4D5-4460-BCAD-F7E2B41A8257}" type="datetimeFigureOut">
              <a:rPr lang="de-DE" smtClean="0"/>
              <a:t>23.03.2022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112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941B0-F4D5-4460-BCAD-F7E2B41A8257}" type="datetimeFigureOut">
              <a:rPr lang="de-DE" smtClean="0"/>
              <a:t>23.03.2022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23426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941B0-F4D5-4460-BCAD-F7E2B41A8257}" type="datetimeFigureOut">
              <a:rPr lang="de-DE" smtClean="0"/>
              <a:t>23.03.2022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94055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15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17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686689" y="3244873"/>
            <a:ext cx="5119146" cy="1286677"/>
          </a:xfrm>
        </p:spPr>
        <p:txBody>
          <a:bodyPr anchor="t">
            <a:normAutofit/>
          </a:bodyPr>
          <a:lstStyle/>
          <a:p>
            <a:pPr algn="l"/>
            <a:r>
              <a:rPr lang="de-DE" sz="4400" dirty="0" err="1">
                <a:solidFill>
                  <a:schemeClr val="accent1">
                    <a:lumMod val="75000"/>
                  </a:schemeClr>
                </a:solidFill>
                <a:cs typeface="Calibri Light"/>
              </a:rPr>
              <a:t>Safety</a:t>
            </a:r>
            <a:r>
              <a:rPr lang="de-DE" sz="4400" dirty="0">
                <a:solidFill>
                  <a:schemeClr val="accent1">
                    <a:lumMod val="75000"/>
                  </a:schemeClr>
                </a:solidFill>
                <a:cs typeface="Calibri Light"/>
              </a:rPr>
              <a:t> at CERN</a:t>
            </a:r>
            <a:endParaRPr lang="de-DE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613130" y="3488572"/>
            <a:ext cx="4649116" cy="8179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de-DE" sz="2000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By Charles Demy and Elena </a:t>
            </a: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  <a:cs typeface="Calibri"/>
              </a:rPr>
              <a:t>Schm</a:t>
            </a:r>
            <a:r>
              <a:rPr lang="de-DE" sz="2000" dirty="0" err="1">
                <a:solidFill>
                  <a:schemeClr val="tx2"/>
                </a:solidFill>
                <a:cs typeface="Calibri"/>
              </a:rPr>
              <a:t>it</a:t>
            </a:r>
            <a:endParaRPr lang="de-DE" sz="2000" dirty="0">
              <a:solidFill>
                <a:schemeClr val="tx2"/>
              </a:solidFill>
            </a:endParaRPr>
          </a:p>
        </p:txBody>
      </p:sp>
      <p:grpSp>
        <p:nvGrpSpPr>
          <p:cNvPr id="33" name="Group 19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35" name="Freeform: Shape 20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21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: Shape 22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41EED170-FC27-4598-A612-3B4F1A3A7C13}"/>
              </a:ext>
            </a:extLst>
          </p:cNvPr>
          <p:cNvCxnSpPr/>
          <p:nvPr/>
        </p:nvCxnSpPr>
        <p:spPr>
          <a:xfrm flipV="1">
            <a:off x="7785837" y="3876674"/>
            <a:ext cx="3256768" cy="20876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52332355-F07C-427C-AC40-E166762357D0}"/>
              </a:ext>
            </a:extLst>
          </p:cNvPr>
          <p:cNvSpPr txBox="1"/>
          <p:nvPr/>
        </p:nvSpPr>
        <p:spPr>
          <a:xfrm>
            <a:off x="7379657" y="6419329"/>
            <a:ext cx="496656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err="1">
                <a:solidFill>
                  <a:schemeClr val="tx2">
                    <a:lumMod val="75000"/>
                  </a:schemeClr>
                </a:solidFill>
              </a:rPr>
              <a:t>Supervised</a:t>
            </a:r>
            <a:r>
              <a:rPr lang="fr-FR">
                <a:solidFill>
                  <a:schemeClr val="tx2">
                    <a:lumMod val="75000"/>
                  </a:schemeClr>
                </a:solidFill>
              </a:rPr>
              <a:t> by Pierre </a:t>
            </a:r>
            <a:r>
              <a:rPr lang="fr-FR" err="1">
                <a:solidFill>
                  <a:schemeClr val="tx2">
                    <a:lumMod val="75000"/>
                  </a:schemeClr>
                </a:solidFill>
              </a:rPr>
              <a:t>Carbonez</a:t>
            </a:r>
            <a:r>
              <a:rPr lang="fr-FR">
                <a:solidFill>
                  <a:schemeClr val="tx2">
                    <a:lumMod val="75000"/>
                  </a:schemeClr>
                </a:solidFill>
              </a:rPr>
              <a:t> and </a:t>
            </a:r>
            <a:r>
              <a:rPr lang="fr-FR" err="1">
                <a:solidFill>
                  <a:schemeClr val="tx2">
                    <a:lumMod val="75000"/>
                  </a:schemeClr>
                </a:solidFill>
              </a:rPr>
              <a:t>Andre</a:t>
            </a:r>
            <a:r>
              <a:rPr lang="fr-FR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err="1">
                <a:solidFill>
                  <a:schemeClr val="tx2">
                    <a:lumMod val="75000"/>
                  </a:schemeClr>
                </a:solidFill>
              </a:rPr>
              <a:t>Dziewa</a:t>
            </a:r>
            <a:endParaRPr lang="fr-FR">
              <a:solidFill>
                <a:schemeClr val="tx2">
                  <a:lumMod val="75000"/>
                </a:schemeClr>
              </a:solidFill>
              <a:cs typeface="Calibri"/>
            </a:endParaRPr>
          </a:p>
        </p:txBody>
      </p:sp>
      <p:pic>
        <p:nvPicPr>
          <p:cNvPr id="42" name="Image 42">
            <a:extLst>
              <a:ext uri="{FF2B5EF4-FFF2-40B4-BE49-F238E27FC236}">
                <a16:creationId xmlns:a16="http://schemas.microsoft.com/office/drawing/2014/main" id="{FF4E8BE3-0F27-42F7-A56D-686439007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17" y="2414779"/>
            <a:ext cx="4423774" cy="294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890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2" name="Rectangle 80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5C004D8-0256-442D-A583-A00DB4405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           Our project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37309F1-B0B8-4B6E-AF3D-DA7029FB4C8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" r="10982" b="2"/>
          <a:stretch/>
        </p:blipFill>
        <p:spPr bwMode="auto">
          <a:xfrm>
            <a:off x="317636" y="321734"/>
            <a:ext cx="3797570" cy="20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49EB253F-9908-4801-B200-53BA1D6304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67" b="38152"/>
          <a:stretch/>
        </p:blipFill>
        <p:spPr bwMode="auto">
          <a:xfrm>
            <a:off x="317634" y="2422097"/>
            <a:ext cx="3794760" cy="201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63BD0C77-4A93-4772-93AC-70E3BEF1A0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35" r="1" b="14795"/>
          <a:stretch/>
        </p:blipFill>
        <p:spPr bwMode="auto">
          <a:xfrm>
            <a:off x="4199264" y="321733"/>
            <a:ext cx="3793472" cy="411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FF82C26-BD4C-4D50-AA04-62A110EB35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5" r="18949" b="-3"/>
          <a:stretch/>
        </p:blipFill>
        <p:spPr bwMode="auto">
          <a:xfrm>
            <a:off x="8086176" y="321733"/>
            <a:ext cx="3797984" cy="411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7DB9B8F6-75E3-4EA0-9BC1-E111A6CEDC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42" r="1" b="2816"/>
          <a:stretch/>
        </p:blipFill>
        <p:spPr bwMode="auto">
          <a:xfrm>
            <a:off x="317634" y="4525715"/>
            <a:ext cx="3794760" cy="20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63" name="Straight Connector 82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320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28C076-05C8-4842-9AFD-268E6BBCF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44435"/>
            <a:ext cx="10515600" cy="1325563"/>
          </a:xfrm>
        </p:spPr>
        <p:txBody>
          <a:bodyPr/>
          <a:lstStyle/>
          <a:p>
            <a:pPr algn="ctr"/>
            <a:r>
              <a:rPr lang="fr-FR" b="1" u="sng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Results</a:t>
            </a:r>
            <a:endParaRPr lang="fr-FR" b="1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Image 6">
            <a:extLst>
              <a:ext uri="{FF2B5EF4-FFF2-40B4-BE49-F238E27FC236}">
                <a16:creationId xmlns:a16="http://schemas.microsoft.com/office/drawing/2014/main" id="{E6C25E06-F8BC-4A57-8219-313D6049449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46761" y="6082749"/>
            <a:ext cx="3112717" cy="630816"/>
          </a:xfrm>
          <a:prstGeom prst="rect">
            <a:avLst/>
          </a:prstGeom>
        </p:spPr>
      </p:pic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11D56C2A-F679-4B10-B421-AD4683F30B72}"/>
              </a:ext>
              <a:ext uri="{147F2762-F138-4A5C-976F-8EAC2B608ADB}">
                <a16:predDERef xmlns:a16="http://schemas.microsoft.com/office/drawing/2014/main" pred="{296BF9AD-D19E-4704-A748-3783993FEA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670749"/>
              </p:ext>
            </p:extLst>
          </p:nvPr>
        </p:nvGraphicFramePr>
        <p:xfrm>
          <a:off x="3346173" y="4405312"/>
          <a:ext cx="5499653" cy="2308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E555C30F-3C81-4800-9A42-D3BA3FBF00D1}"/>
              </a:ext>
              <a:ext uri="{147F2762-F138-4A5C-976F-8EAC2B608ADB}">
                <a16:predDERef xmlns:a16="http://schemas.microsoft.com/office/drawing/2014/main" pred="{DD99B31F-75E9-47AB-BF13-F83E31BFF1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432980"/>
              </p:ext>
            </p:extLst>
          </p:nvPr>
        </p:nvGraphicFramePr>
        <p:xfrm>
          <a:off x="6500191" y="148807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147B5606-0F33-47BF-BA27-9968F3E8548D}"/>
              </a:ext>
              <a:ext uri="{147F2762-F138-4A5C-976F-8EAC2B608ADB}">
                <a16:predDERef xmlns:a16="http://schemas.microsoft.com/office/drawing/2014/main" pred="{E0E43B5B-53A9-465A-8312-DFAE8EF08B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2704113"/>
              </p:ext>
            </p:extLst>
          </p:nvPr>
        </p:nvGraphicFramePr>
        <p:xfrm>
          <a:off x="1338470" y="148807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191264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3203F9A-0F13-421C-9536-FEEC429AF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anchor="b">
            <a:normAutofit/>
          </a:bodyPr>
          <a:lstStyle/>
          <a:p>
            <a:pPr algn="r"/>
            <a:r>
              <a:rPr lang="fr-FR" sz="4000" b="1" u="sng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Conclusion 2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10B341B-1264-400D-8705-D332942BC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3158" y="649480"/>
            <a:ext cx="4862447" cy="5546047"/>
          </a:xfrm>
        </p:spPr>
        <p:txBody>
          <a:bodyPr anchor="ctr">
            <a:normAutofit/>
          </a:bodyPr>
          <a:lstStyle/>
          <a:p>
            <a:r>
              <a:rPr lang="fr-FR" sz="2500"/>
              <a:t>Everyday </a:t>
            </a:r>
            <a:r>
              <a:rPr lang="fr-FR" sz="2500" err="1"/>
              <a:t>we</a:t>
            </a:r>
            <a:r>
              <a:rPr lang="fr-FR" sz="2500"/>
              <a:t> are </a:t>
            </a:r>
            <a:r>
              <a:rPr lang="fr-FR" sz="2500" err="1"/>
              <a:t>exposed</a:t>
            </a:r>
            <a:r>
              <a:rPr lang="fr-FR" sz="2500"/>
              <a:t> to </a:t>
            </a:r>
            <a:r>
              <a:rPr lang="fr-FR" sz="2500" err="1"/>
              <a:t>natural</a:t>
            </a:r>
            <a:r>
              <a:rPr lang="fr-FR" sz="2500"/>
              <a:t> </a:t>
            </a:r>
            <a:r>
              <a:rPr lang="fr-FR" sz="2500" err="1"/>
              <a:t>radioactivity</a:t>
            </a:r>
            <a:endParaRPr lang="fr-FR" sz="2500"/>
          </a:p>
          <a:p>
            <a:r>
              <a:rPr lang="fr-FR" sz="2500"/>
              <a:t>The protons of the LHC or </a:t>
            </a:r>
            <a:r>
              <a:rPr lang="fr-FR" sz="2500" err="1"/>
              <a:t>other</a:t>
            </a:r>
            <a:r>
              <a:rPr lang="fr-FR" sz="2500"/>
              <a:t> </a:t>
            </a:r>
            <a:r>
              <a:rPr lang="fr-FR" sz="2500" err="1"/>
              <a:t>accelerators</a:t>
            </a:r>
            <a:r>
              <a:rPr lang="fr-FR" sz="2500"/>
              <a:t> </a:t>
            </a:r>
            <a:r>
              <a:rPr lang="fr-FR" sz="2500" err="1"/>
              <a:t>produce</a:t>
            </a:r>
            <a:r>
              <a:rPr lang="fr-FR" sz="2500"/>
              <a:t> </a:t>
            </a:r>
            <a:r>
              <a:rPr lang="fr-FR" sz="2500" err="1"/>
              <a:t>some</a:t>
            </a:r>
            <a:r>
              <a:rPr lang="fr-FR" sz="2500"/>
              <a:t> non-</a:t>
            </a:r>
            <a:r>
              <a:rPr lang="fr-FR" sz="2500" err="1"/>
              <a:t>natural</a:t>
            </a:r>
            <a:r>
              <a:rPr lang="fr-FR" sz="2500"/>
              <a:t> rays</a:t>
            </a:r>
          </a:p>
          <a:p>
            <a:r>
              <a:rPr lang="fr-FR" sz="2500" err="1"/>
              <a:t>However</a:t>
            </a:r>
            <a:r>
              <a:rPr lang="fr-FR" sz="2500"/>
              <a:t> the radioprotection </a:t>
            </a:r>
            <a:r>
              <a:rPr lang="fr-FR" sz="2500" err="1"/>
              <a:t>is</a:t>
            </a:r>
            <a:r>
              <a:rPr lang="fr-FR" sz="2500"/>
              <a:t> </a:t>
            </a:r>
            <a:r>
              <a:rPr lang="fr-FR" sz="2500" err="1"/>
              <a:t>there</a:t>
            </a:r>
            <a:r>
              <a:rPr lang="fr-FR" sz="2500"/>
              <a:t> to </a:t>
            </a:r>
            <a:r>
              <a:rPr lang="fr-FR" sz="2500" err="1"/>
              <a:t>make</a:t>
            </a:r>
            <a:r>
              <a:rPr lang="fr-FR" sz="2500"/>
              <a:t> sure </a:t>
            </a:r>
            <a:r>
              <a:rPr lang="fr-FR" sz="2500" err="1"/>
              <a:t>that</a:t>
            </a:r>
            <a:r>
              <a:rPr lang="fr-FR" sz="2500"/>
              <a:t> </a:t>
            </a:r>
            <a:r>
              <a:rPr lang="fr-FR" sz="2500" err="1"/>
              <a:t>nobody</a:t>
            </a:r>
            <a:r>
              <a:rPr lang="fr-FR" sz="2500"/>
              <a:t> on the CERN site or </a:t>
            </a:r>
            <a:r>
              <a:rPr lang="fr-FR" sz="2500" err="1"/>
              <a:t>around</a:t>
            </a:r>
            <a:r>
              <a:rPr lang="fr-FR" sz="2500"/>
              <a:t> </a:t>
            </a:r>
            <a:r>
              <a:rPr lang="fr-FR" sz="2500" err="1"/>
              <a:t>it</a:t>
            </a:r>
            <a:r>
              <a:rPr lang="fr-FR" sz="2500"/>
              <a:t> </a:t>
            </a:r>
            <a:r>
              <a:rPr lang="fr-FR" sz="2500" err="1"/>
              <a:t>gets</a:t>
            </a:r>
            <a:r>
              <a:rPr lang="fr-FR" sz="2500"/>
              <a:t> </a:t>
            </a:r>
            <a:r>
              <a:rPr lang="fr-FR" sz="2500" err="1"/>
              <a:t>exposed</a:t>
            </a:r>
            <a:r>
              <a:rPr lang="fr-FR" sz="2500"/>
              <a:t> to a </a:t>
            </a:r>
            <a:r>
              <a:rPr lang="fr-FR" sz="2500" err="1"/>
              <a:t>dangerous</a:t>
            </a:r>
            <a:r>
              <a:rPr lang="fr-FR" sz="2500"/>
              <a:t> </a:t>
            </a:r>
            <a:r>
              <a:rPr lang="fr-FR" sz="2500" err="1"/>
              <a:t>amount</a:t>
            </a:r>
            <a:r>
              <a:rPr lang="fr-FR" sz="2500"/>
              <a:t> of </a:t>
            </a:r>
            <a:r>
              <a:rPr lang="fr-FR" sz="2500" err="1"/>
              <a:t>radioactivity</a:t>
            </a:r>
            <a:endParaRPr lang="fr-FR" sz="2500"/>
          </a:p>
          <a:p>
            <a:endParaRPr lang="fr-FR" sz="2000"/>
          </a:p>
        </p:txBody>
      </p:sp>
      <p:pic>
        <p:nvPicPr>
          <p:cNvPr id="11" name="Image 6">
            <a:extLst>
              <a:ext uri="{FF2B5EF4-FFF2-40B4-BE49-F238E27FC236}">
                <a16:creationId xmlns:a16="http://schemas.microsoft.com/office/drawing/2014/main" id="{90B33015-E453-4384-A847-361C8BDBAE9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46761" y="6082749"/>
            <a:ext cx="3112717" cy="63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469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84D6C2-8CB9-458E-98FC-705488B22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90136" y="0"/>
            <a:ext cx="14082136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666E74E-95FA-49C3-8490-6030FCF123BE}"/>
              </a:ext>
            </a:extLst>
          </p:cNvPr>
          <p:cNvSpPr txBox="1"/>
          <p:nvPr/>
        </p:nvSpPr>
        <p:spPr>
          <a:xfrm>
            <a:off x="0" y="2467198"/>
            <a:ext cx="4792718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u="sng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Post-HSSIP</a:t>
            </a:r>
          </a:p>
          <a:p>
            <a:pPr algn="ctr"/>
            <a:endParaRPr lang="fr-FR" sz="2500" dirty="0">
              <a:solidFill>
                <a:srgbClr val="0070C0"/>
              </a:solidFill>
            </a:endParaRPr>
          </a:p>
          <a:p>
            <a:pPr algn="ctr"/>
            <a:r>
              <a:rPr lang="fr-FR" sz="25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What</a:t>
            </a:r>
            <a:r>
              <a:rPr lang="fr-FR" sz="25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25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we</a:t>
            </a:r>
            <a:r>
              <a:rPr lang="fr-FR" sz="25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25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did</a:t>
            </a:r>
            <a:r>
              <a:rPr lang="fr-FR" sz="25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to </a:t>
            </a:r>
            <a:r>
              <a:rPr lang="fr-FR" sz="25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share</a:t>
            </a:r>
            <a:r>
              <a:rPr lang="fr-FR" sz="25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25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our</a:t>
            </a:r>
            <a:r>
              <a:rPr lang="fr-FR" sz="25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25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experience</a:t>
            </a:r>
            <a:endParaRPr lang="fr-FR" sz="25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6716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E0276FEB-D15B-4DB0-ADB9-AED32B17D124}"/>
              </a:ext>
            </a:extLst>
          </p:cNvPr>
          <p:cNvSpPr txBox="1"/>
          <p:nvPr/>
        </p:nvSpPr>
        <p:spPr>
          <a:xfrm>
            <a:off x="425669" y="993229"/>
            <a:ext cx="73940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Presentation</a:t>
            </a:r>
            <a:r>
              <a:rPr lang="fr-FR" sz="4400" b="1" u="sng" dirty="0">
                <a:latin typeface="Cambria" panose="02040503050406030204" pitchFamily="18" charset="0"/>
                <a:ea typeface="Cambria" panose="02040503050406030204" pitchFamily="18" charset="0"/>
              </a:rPr>
              <a:t> at </a:t>
            </a:r>
            <a:r>
              <a:rPr lang="fr-FR" sz="44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my</a:t>
            </a:r>
            <a:r>
              <a:rPr lang="fr-FR" sz="44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4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school</a:t>
            </a:r>
            <a:endParaRPr lang="fr-FR" sz="4400" b="1" u="sng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4763650-0840-4033-894E-40BC9A530405}"/>
              </a:ext>
            </a:extLst>
          </p:cNvPr>
          <p:cNvSpPr txBox="1"/>
          <p:nvPr/>
        </p:nvSpPr>
        <p:spPr>
          <a:xfrm>
            <a:off x="425669" y="2145323"/>
            <a:ext cx="690529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2400" err="1">
                <a:latin typeface="Cambria" panose="02040503050406030204" pitchFamily="18" charset="0"/>
                <a:ea typeface="Cambria" panose="02040503050406030204" pitchFamily="18" charset="0"/>
              </a:rPr>
              <a:t>Explanation</a:t>
            </a:r>
            <a:r>
              <a:rPr lang="fr-FR" sz="2400">
                <a:latin typeface="Cambria" panose="02040503050406030204" pitchFamily="18" charset="0"/>
                <a:ea typeface="Cambria" panose="02040503050406030204" pitchFamily="18" charset="0"/>
              </a:rPr>
              <a:t> of </a:t>
            </a:r>
            <a:r>
              <a:rPr lang="fr-FR" sz="2400" err="1">
                <a:latin typeface="Cambria" panose="02040503050406030204" pitchFamily="18" charset="0"/>
                <a:ea typeface="Cambria" panose="02040503050406030204" pitchFamily="18" charset="0"/>
              </a:rPr>
              <a:t>what</a:t>
            </a:r>
            <a:r>
              <a:rPr lang="fr-FR" sz="2400">
                <a:latin typeface="Cambria" panose="02040503050406030204" pitchFamily="18" charset="0"/>
                <a:ea typeface="Cambria" panose="02040503050406030204" pitchFamily="18" charset="0"/>
              </a:rPr>
              <a:t> CERN </a:t>
            </a:r>
            <a:r>
              <a:rPr lang="fr-FR" sz="2400" err="1">
                <a:latin typeface="Cambria" panose="02040503050406030204" pitchFamily="18" charset="0"/>
                <a:ea typeface="Cambria" panose="02040503050406030204" pitchFamily="18" charset="0"/>
              </a:rPr>
              <a:t>is</a:t>
            </a:r>
            <a:endParaRPr lang="fr-FR" sz="240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endParaRPr lang="fr-FR" sz="240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endParaRPr lang="fr-FR" sz="240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fr-FR" sz="2400">
                <a:latin typeface="Cambria" panose="02040503050406030204" pitchFamily="18" charset="0"/>
                <a:ea typeface="Cambria" panose="02040503050406030204" pitchFamily="18" charset="0"/>
              </a:rPr>
              <a:t>Description of </a:t>
            </a:r>
            <a:r>
              <a:rPr lang="fr-FR" sz="2400" err="1">
                <a:latin typeface="Cambria" panose="02040503050406030204" pitchFamily="18" charset="0"/>
                <a:ea typeface="Cambria" panose="02040503050406030204" pitchFamily="18" charset="0"/>
              </a:rPr>
              <a:t>our</a:t>
            </a:r>
            <a:r>
              <a:rPr lang="fr-FR" sz="24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2400" err="1">
                <a:latin typeface="Cambria" panose="02040503050406030204" pitchFamily="18" charset="0"/>
                <a:ea typeface="Cambria" panose="02040503050406030204" pitchFamily="18" charset="0"/>
              </a:rPr>
              <a:t>project</a:t>
            </a:r>
            <a:endParaRPr lang="fr-FR" sz="240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endParaRPr lang="fr-FR" sz="240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endParaRPr lang="fr-FR" sz="240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fr-FR" sz="2400" err="1">
                <a:latin typeface="Cambria" panose="02040503050406030204" pitchFamily="18" charset="0"/>
                <a:ea typeface="Cambria" panose="02040503050406030204" pitchFamily="18" charset="0"/>
              </a:rPr>
              <a:t>Overview</a:t>
            </a:r>
            <a:r>
              <a:rPr lang="fr-FR" sz="2400">
                <a:latin typeface="Cambria" panose="02040503050406030204" pitchFamily="18" charset="0"/>
                <a:ea typeface="Cambria" panose="02040503050406030204" pitchFamily="18" charset="0"/>
              </a:rPr>
              <a:t> of the </a:t>
            </a:r>
            <a:r>
              <a:rPr lang="fr-FR" sz="2400" err="1">
                <a:latin typeface="Cambria" panose="02040503050406030204" pitchFamily="18" charset="0"/>
                <a:ea typeface="Cambria" panose="02040503050406030204" pitchFamily="18" charset="0"/>
              </a:rPr>
              <a:t>internship</a:t>
            </a:r>
            <a:r>
              <a:rPr lang="fr-FR" sz="2400">
                <a:latin typeface="Cambria" panose="02040503050406030204" pitchFamily="18" charset="0"/>
                <a:ea typeface="Cambria" panose="02040503050406030204" pitchFamily="18" charset="0"/>
              </a:rPr>
              <a:t> and </a:t>
            </a:r>
            <a:r>
              <a:rPr lang="fr-FR" sz="2400" err="1">
                <a:latin typeface="Cambria" panose="02040503050406030204" pitchFamily="18" charset="0"/>
                <a:ea typeface="Cambria" panose="02040503050406030204" pitchFamily="18" charset="0"/>
              </a:rPr>
              <a:t>what</a:t>
            </a:r>
            <a:r>
              <a:rPr lang="fr-FR" sz="2400">
                <a:latin typeface="Cambria" panose="02040503050406030204" pitchFamily="18" charset="0"/>
                <a:ea typeface="Cambria" panose="02040503050406030204" pitchFamily="18" charset="0"/>
              </a:rPr>
              <a:t> I </a:t>
            </a:r>
            <a:r>
              <a:rPr lang="fr-FR" sz="2400" err="1">
                <a:latin typeface="Cambria" panose="02040503050406030204" pitchFamily="18" charset="0"/>
                <a:ea typeface="Cambria" panose="02040503050406030204" pitchFamily="18" charset="0"/>
              </a:rPr>
              <a:t>learned</a:t>
            </a:r>
            <a:r>
              <a:rPr lang="fr-FR" sz="24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2400" err="1">
                <a:latin typeface="Cambria" panose="02040503050406030204" pitchFamily="18" charset="0"/>
                <a:ea typeface="Cambria" panose="02040503050406030204" pitchFamily="18" charset="0"/>
              </a:rPr>
              <a:t>from</a:t>
            </a:r>
            <a:r>
              <a:rPr lang="fr-FR" sz="24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2400" err="1">
                <a:latin typeface="Cambria" panose="02040503050406030204" pitchFamily="18" charset="0"/>
                <a:ea typeface="Cambria" panose="02040503050406030204" pitchFamily="18" charset="0"/>
              </a:rPr>
              <a:t>it</a:t>
            </a:r>
            <a:endParaRPr lang="fr-FR" sz="240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endParaRPr lang="fr-FR" sz="240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endParaRPr lang="fr-FR" sz="240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fr-FR" sz="2400" err="1">
                <a:latin typeface="Cambria" panose="02040503050406030204" pitchFamily="18" charset="0"/>
                <a:ea typeface="Cambria" panose="02040503050406030204" pitchFamily="18" charset="0"/>
              </a:rPr>
              <a:t>Funny</a:t>
            </a:r>
            <a:r>
              <a:rPr lang="fr-FR" sz="24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2400" err="1">
                <a:latin typeface="Cambria" panose="02040503050406030204" pitchFamily="18" charset="0"/>
                <a:ea typeface="Cambria" panose="02040503050406030204" pitchFamily="18" charset="0"/>
              </a:rPr>
              <a:t>anectodes</a:t>
            </a:r>
            <a:r>
              <a:rPr lang="fr-FR" sz="24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A9ABD7D-EEC7-4553-A9D7-C80A7D070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4891" y="2413337"/>
            <a:ext cx="2316314" cy="250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903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034A185-5774-4C40-840B-92D607C65E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83" t="18479" r="36667" b="16301"/>
          <a:stretch/>
        </p:blipFill>
        <p:spPr>
          <a:xfrm rot="5400000">
            <a:off x="557296" y="1694570"/>
            <a:ext cx="4572444" cy="5044966"/>
          </a:xfrm>
          <a:prstGeom prst="rect">
            <a:avLst/>
          </a:prstGeom>
        </p:spPr>
      </p:pic>
      <p:pic>
        <p:nvPicPr>
          <p:cNvPr id="5" name="Espace réservé du contenu 6">
            <a:extLst>
              <a:ext uri="{FF2B5EF4-FFF2-40B4-BE49-F238E27FC236}">
                <a16:creationId xmlns:a16="http://schemas.microsoft.com/office/drawing/2014/main" id="{F9D44BB5-2AB2-4838-BE1B-63324B86B3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0861" t="24356" r="36472" b="9332"/>
          <a:stretch/>
        </p:blipFill>
        <p:spPr>
          <a:xfrm rot="5400000">
            <a:off x="5974932" y="1158566"/>
            <a:ext cx="6195778" cy="4493640"/>
          </a:xfr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6F6C0EE-1616-4F20-B308-A95636F3CF04}"/>
              </a:ext>
            </a:extLst>
          </p:cNvPr>
          <p:cNvSpPr txBox="1"/>
          <p:nvPr/>
        </p:nvSpPr>
        <p:spPr>
          <a:xfrm>
            <a:off x="321035" y="646386"/>
            <a:ext cx="6684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u="sng" err="1">
                <a:latin typeface="Cambria" panose="02040503050406030204" pitchFamily="18" charset="0"/>
                <a:ea typeface="Cambria" panose="02040503050406030204" pitchFamily="18" charset="0"/>
              </a:rPr>
              <a:t>Newspaper</a:t>
            </a:r>
            <a:r>
              <a:rPr lang="fr-FR" sz="3200" u="sng">
                <a:latin typeface="Cambria" panose="02040503050406030204" pitchFamily="18" charset="0"/>
                <a:ea typeface="Cambria" panose="02040503050406030204" pitchFamily="18" charset="0"/>
              </a:rPr>
              <a:t> : « Notre Collège »</a:t>
            </a:r>
          </a:p>
        </p:txBody>
      </p:sp>
    </p:spTree>
    <p:extLst>
      <p:ext uri="{BB962C8B-B14F-4D97-AF65-F5344CB8AC3E}">
        <p14:creationId xmlns:p14="http://schemas.microsoft.com/office/powerpoint/2010/main" val="37149558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12D6C5B-72BE-4FAE-93BD-8FD89548E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207" y="338958"/>
            <a:ext cx="4252835" cy="618008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DE48D0E-C4DC-4BD1-A79B-3DE477D01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8960" y="338957"/>
            <a:ext cx="4198052" cy="618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334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66CD5-9984-4C28-91B0-6FA60A8ED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latin typeface="Cambria"/>
                <a:ea typeface="Cambria"/>
                <a:cs typeface="Calibri Light"/>
              </a:rPr>
              <a:t>Presentation</a:t>
            </a:r>
            <a:endParaRPr lang="en-US" u="sng" dirty="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C50C7-76B7-4A70-952F-9512F4EE2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Calibri Light"/>
                <a:cs typeface="Calibri"/>
              </a:rPr>
              <a:t>What is CERN?</a:t>
            </a:r>
          </a:p>
          <a:p>
            <a:endParaRPr lang="en-US" dirty="0">
              <a:latin typeface="Calibri Light"/>
              <a:cs typeface="Calibri"/>
            </a:endParaRPr>
          </a:p>
          <a:p>
            <a:r>
              <a:rPr lang="en-US" dirty="0">
                <a:latin typeface="Calibri Light"/>
                <a:cs typeface="Calibri"/>
              </a:rPr>
              <a:t>What was our project?</a:t>
            </a:r>
          </a:p>
          <a:p>
            <a:endParaRPr lang="en-US" dirty="0">
              <a:latin typeface="Calibri Light"/>
              <a:cs typeface="Calibri"/>
            </a:endParaRPr>
          </a:p>
          <a:p>
            <a:r>
              <a:rPr lang="en-US" dirty="0">
                <a:latin typeface="Calibri Light"/>
                <a:cs typeface="Calibri"/>
              </a:rPr>
              <a:t>What is radioactivity?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2B14303-78E6-4D69-B45F-67F97F4F7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5040" y="1702070"/>
            <a:ext cx="3759200" cy="230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19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A54CC-0642-4976-A14C-93E928049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latin typeface="Cambria"/>
                <a:ea typeface="Cambria"/>
                <a:cs typeface="Calibri Light"/>
              </a:rPr>
              <a:t>Instagram page + Blog </a:t>
            </a:r>
            <a:endParaRPr lang="en-US" b="1" u="sng">
              <a:latin typeface="Cambria"/>
              <a:ea typeface="Cambria"/>
            </a:endParaRPr>
          </a:p>
        </p:txBody>
      </p:sp>
      <p:pic>
        <p:nvPicPr>
          <p:cNvPr id="4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68FD4C6-F5DE-49DC-B85C-C73E38B8A9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7386" y="1814419"/>
            <a:ext cx="2247463" cy="4351338"/>
          </a:xfrm>
        </p:spPr>
      </p:pic>
      <p:pic>
        <p:nvPicPr>
          <p:cNvPr id="5" name="Picture 5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900A6BBE-93D6-4C17-9217-E455B5B36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7606" y="2055887"/>
            <a:ext cx="4502523" cy="354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417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4E37431-20F0-4DD6-84A9-ED2B644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E98B72-66C6-4AB4-AF0D-BA830DE86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7EAFC6-733F-403D-BB4D-05A3A2874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7A36730-4CB0-4F61-AD11-A44C97658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69C79E1-F916-4929-A4F3-DE763D4BF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67334AB-16BD-4EC7-8C6B-4B517160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C1A2185-3974-4CAA-BE42-F2DDE4802CEB}"/>
              </a:ext>
            </a:extLst>
          </p:cNvPr>
          <p:cNvSpPr txBox="1"/>
          <p:nvPr/>
        </p:nvSpPr>
        <p:spPr>
          <a:xfrm>
            <a:off x="660042" y="891652"/>
            <a:ext cx="4412021" cy="30307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The benefits of the HSSIP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4FE3E93-B7CA-431B-AAC4-D29006011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5489" y="5061542"/>
            <a:ext cx="2325746" cy="155243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02C6587-15B1-4356-B692-B6D4A69F5BF7}"/>
              </a:ext>
            </a:extLst>
          </p:cNvPr>
          <p:cNvSpPr txBox="1"/>
          <p:nvPr/>
        </p:nvSpPr>
        <p:spPr>
          <a:xfrm>
            <a:off x="6096564" y="1244720"/>
            <a:ext cx="4624552" cy="535531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 err="1">
                <a:latin typeface="Cambria"/>
                <a:ea typeface="Cambria"/>
              </a:rPr>
              <a:t>Descovering</a:t>
            </a:r>
            <a:r>
              <a:rPr lang="fr-FR" dirty="0">
                <a:latin typeface="Cambria"/>
                <a:ea typeface="Cambria"/>
              </a:rPr>
              <a:t> </a:t>
            </a:r>
            <a:r>
              <a:rPr lang="fr-FR" dirty="0" err="1">
                <a:latin typeface="Cambria"/>
                <a:ea typeface="Cambria"/>
              </a:rPr>
              <a:t>an</a:t>
            </a:r>
            <a:r>
              <a:rPr lang="fr-FR" dirty="0">
                <a:latin typeface="Cambria"/>
                <a:ea typeface="Cambria"/>
              </a:rPr>
              <a:t> international </a:t>
            </a:r>
            <a:r>
              <a:rPr lang="fr-FR" dirty="0" err="1">
                <a:latin typeface="Cambria"/>
                <a:ea typeface="Cambria"/>
              </a:rPr>
              <a:t>research</a:t>
            </a:r>
            <a:r>
              <a:rPr lang="fr-FR" dirty="0">
                <a:latin typeface="Cambria"/>
                <a:ea typeface="Cambria"/>
              </a:rPr>
              <a:t> center </a:t>
            </a:r>
            <a:r>
              <a:rPr lang="fr-FR" dirty="0" err="1">
                <a:latin typeface="Cambria"/>
                <a:ea typeface="Cambria"/>
              </a:rPr>
              <a:t>from</a:t>
            </a:r>
            <a:r>
              <a:rPr lang="fr-FR" dirty="0">
                <a:latin typeface="Cambria"/>
                <a:ea typeface="Cambria"/>
              </a:rPr>
              <a:t> the </a:t>
            </a:r>
            <a:r>
              <a:rPr lang="fr-FR" dirty="0" err="1">
                <a:latin typeface="Cambria"/>
                <a:ea typeface="Cambria"/>
              </a:rPr>
              <a:t>inside</a:t>
            </a:r>
            <a:endParaRPr lang="fr-FR" dirty="0">
              <a:latin typeface="Cambria"/>
              <a:ea typeface="Cambria"/>
            </a:endParaRPr>
          </a:p>
          <a:p>
            <a:pPr marL="285750" indent="-285750">
              <a:buFontTx/>
              <a:buChar char="-"/>
            </a:pPr>
            <a:endParaRPr lang="fr-FR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endParaRPr lang="fr-FR" dirty="0">
              <a:latin typeface="Cambria"/>
              <a:ea typeface="Cambria"/>
            </a:endParaRPr>
          </a:p>
          <a:p>
            <a:pPr marL="285750" indent="-285750">
              <a:buFontTx/>
              <a:buChar char="-"/>
            </a:pPr>
            <a:r>
              <a:rPr lang="fr-FR" dirty="0" err="1">
                <a:latin typeface="Cambria"/>
                <a:ea typeface="Cambria"/>
              </a:rPr>
              <a:t>Visiting</a:t>
            </a:r>
            <a:r>
              <a:rPr lang="fr-FR" dirty="0">
                <a:latin typeface="Cambria"/>
                <a:ea typeface="Cambria"/>
              </a:rPr>
              <a:t> </a:t>
            </a:r>
            <a:r>
              <a:rPr lang="fr-FR" dirty="0" err="1">
                <a:latin typeface="Cambria"/>
                <a:ea typeface="Cambria"/>
              </a:rPr>
              <a:t>incredible</a:t>
            </a:r>
            <a:r>
              <a:rPr lang="fr-FR" dirty="0">
                <a:latin typeface="Cambria"/>
                <a:ea typeface="Cambria"/>
              </a:rPr>
              <a:t> infrastructures</a:t>
            </a:r>
          </a:p>
          <a:p>
            <a:pPr marL="285750" indent="-285750">
              <a:buFontTx/>
              <a:buChar char="-"/>
            </a:pPr>
            <a:endParaRPr lang="fr-FR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endParaRPr lang="fr-FR" dirty="0">
              <a:latin typeface="Cambria"/>
              <a:ea typeface="Cambria"/>
            </a:endParaRPr>
          </a:p>
          <a:p>
            <a:pPr marL="285750" indent="-285750">
              <a:buFontTx/>
              <a:buChar char="-"/>
            </a:pPr>
            <a:r>
              <a:rPr lang="fr-FR" dirty="0">
                <a:latin typeface="Cambria"/>
                <a:ea typeface="Cambria"/>
              </a:rPr>
              <a:t>Pride</a:t>
            </a:r>
          </a:p>
          <a:p>
            <a:pPr marL="285750" indent="-285750">
              <a:buFontTx/>
              <a:buChar char="-"/>
            </a:pPr>
            <a:endParaRPr lang="fr-FR" dirty="0">
              <a:latin typeface="Cambria"/>
              <a:ea typeface="Cambria"/>
            </a:endParaRPr>
          </a:p>
          <a:p>
            <a:pPr marL="285750" indent="-285750">
              <a:buFontTx/>
              <a:buChar char="-"/>
            </a:pPr>
            <a:endParaRPr lang="fr-FR" dirty="0">
              <a:latin typeface="Cambria"/>
              <a:ea typeface="Cambria"/>
              <a:cs typeface="Calibri" panose="020F0502020204030204"/>
            </a:endParaRPr>
          </a:p>
          <a:p>
            <a:pPr marL="285750" indent="-285750">
              <a:buFontTx/>
              <a:buChar char="-"/>
            </a:pPr>
            <a:r>
              <a:rPr lang="fr-FR" dirty="0">
                <a:latin typeface="Cambria"/>
                <a:ea typeface="Cambria"/>
                <a:cs typeface="Calibri" panose="020F0502020204030204"/>
              </a:rPr>
              <a:t>Meeting </a:t>
            </a:r>
            <a:r>
              <a:rPr lang="fr-FR" dirty="0" err="1">
                <a:latin typeface="Cambria"/>
                <a:ea typeface="Cambria"/>
                <a:cs typeface="Calibri" panose="020F0502020204030204"/>
              </a:rPr>
              <a:t>students</a:t>
            </a:r>
            <a:r>
              <a:rPr lang="fr-FR" dirty="0">
                <a:latin typeface="Cambria"/>
                <a:ea typeface="Cambria"/>
                <a:cs typeface="Calibri" panose="020F0502020204030204"/>
              </a:rPr>
              <a:t> </a:t>
            </a:r>
            <a:r>
              <a:rPr lang="fr-FR" dirty="0" err="1">
                <a:latin typeface="Cambria"/>
                <a:ea typeface="Cambria"/>
                <a:cs typeface="Calibri" panose="020F0502020204030204"/>
              </a:rPr>
              <a:t>from</a:t>
            </a:r>
            <a:r>
              <a:rPr lang="fr-FR" dirty="0">
                <a:latin typeface="Cambria"/>
                <a:ea typeface="Cambria"/>
                <a:cs typeface="Calibri" panose="020F0502020204030204"/>
              </a:rPr>
              <a:t> the </a:t>
            </a:r>
            <a:r>
              <a:rPr lang="fr-FR" dirty="0" err="1">
                <a:latin typeface="Cambria"/>
                <a:ea typeface="Cambria"/>
                <a:cs typeface="Calibri" panose="020F0502020204030204"/>
              </a:rPr>
              <a:t>same</a:t>
            </a:r>
            <a:r>
              <a:rPr lang="fr-FR" dirty="0">
                <a:latin typeface="Cambria"/>
                <a:ea typeface="Cambria"/>
                <a:cs typeface="Calibri" panose="020F0502020204030204"/>
              </a:rPr>
              <a:t> </a:t>
            </a:r>
            <a:r>
              <a:rPr lang="fr-FR" dirty="0" err="1">
                <a:latin typeface="Cambria"/>
                <a:ea typeface="Cambria"/>
                <a:cs typeface="Calibri" panose="020F0502020204030204"/>
              </a:rPr>
              <a:t>age</a:t>
            </a:r>
            <a:r>
              <a:rPr lang="fr-FR" dirty="0">
                <a:latin typeface="Cambria"/>
                <a:ea typeface="Cambria"/>
                <a:cs typeface="Calibri" panose="020F0502020204030204"/>
              </a:rPr>
              <a:t> </a:t>
            </a:r>
            <a:r>
              <a:rPr lang="fr-FR" dirty="0" err="1">
                <a:latin typeface="Cambria"/>
                <a:ea typeface="Cambria"/>
                <a:cs typeface="Calibri" panose="020F0502020204030204"/>
              </a:rPr>
              <a:t>that</a:t>
            </a:r>
            <a:r>
              <a:rPr lang="fr-FR" dirty="0">
                <a:latin typeface="Cambria"/>
                <a:ea typeface="Cambria"/>
                <a:cs typeface="Calibri" panose="020F0502020204030204"/>
              </a:rPr>
              <a:t> have the </a:t>
            </a:r>
            <a:r>
              <a:rPr lang="fr-FR" dirty="0" err="1">
                <a:latin typeface="Cambria"/>
                <a:ea typeface="Cambria"/>
                <a:cs typeface="Calibri" panose="020F0502020204030204"/>
              </a:rPr>
              <a:t>same</a:t>
            </a:r>
            <a:r>
              <a:rPr lang="fr-FR" dirty="0">
                <a:latin typeface="Cambria"/>
                <a:ea typeface="Cambria"/>
                <a:cs typeface="Calibri" panose="020F0502020204030204"/>
              </a:rPr>
              <a:t> </a:t>
            </a:r>
            <a:r>
              <a:rPr lang="fr-FR" dirty="0" err="1">
                <a:latin typeface="Cambria"/>
                <a:ea typeface="Cambria"/>
                <a:cs typeface="Calibri" panose="020F0502020204030204"/>
              </a:rPr>
              <a:t>interests</a:t>
            </a:r>
            <a:endParaRPr lang="fr-FR" dirty="0">
              <a:latin typeface="Cambria"/>
              <a:ea typeface="Cambria"/>
              <a:cs typeface="Calibri" panose="020F0502020204030204"/>
            </a:endParaRPr>
          </a:p>
          <a:p>
            <a:pPr marL="285750" indent="-285750">
              <a:buFontTx/>
              <a:buChar char="-"/>
            </a:pPr>
            <a:endParaRPr lang="fr-FR" dirty="0">
              <a:latin typeface="Cambria"/>
              <a:ea typeface="Cambria"/>
              <a:cs typeface="Calibri" panose="020F0502020204030204"/>
            </a:endParaRPr>
          </a:p>
          <a:p>
            <a:pPr marL="285750" indent="-285750">
              <a:buFontTx/>
              <a:buChar char="-"/>
            </a:pPr>
            <a:endParaRPr lang="fr-FR" dirty="0">
              <a:latin typeface="Cambria"/>
              <a:ea typeface="Cambria"/>
              <a:cs typeface="Calibri" panose="020F0502020204030204"/>
            </a:endParaRPr>
          </a:p>
          <a:p>
            <a:pPr marL="285750" indent="-285750">
              <a:buFontTx/>
              <a:buChar char="-"/>
            </a:pPr>
            <a:r>
              <a:rPr lang="fr-FR" dirty="0">
                <a:latin typeface="Cambria"/>
                <a:ea typeface="Cambria"/>
                <a:cs typeface="Calibri" panose="020F0502020204030204"/>
              </a:rPr>
              <a:t>Learning new </a:t>
            </a:r>
            <a:r>
              <a:rPr lang="fr-FR" dirty="0" err="1">
                <a:latin typeface="Cambria"/>
                <a:ea typeface="Cambria"/>
                <a:cs typeface="Calibri" panose="020F0502020204030204"/>
              </a:rPr>
              <a:t>things</a:t>
            </a:r>
            <a:endParaRPr lang="fr-FR" dirty="0">
              <a:latin typeface="Cambria"/>
              <a:ea typeface="Cambria"/>
              <a:cs typeface="Calibri" panose="020F0502020204030204"/>
            </a:endParaRPr>
          </a:p>
          <a:p>
            <a:endParaRPr lang="fr-FR" dirty="0">
              <a:latin typeface="Cambria"/>
              <a:ea typeface="Cambria"/>
              <a:cs typeface="Calibri" panose="020F0502020204030204"/>
            </a:endParaRPr>
          </a:p>
          <a:p>
            <a:pPr marL="285750" indent="-285750">
              <a:buFontTx/>
              <a:buChar char="-"/>
            </a:pPr>
            <a:endParaRPr lang="fr-FR" dirty="0">
              <a:latin typeface="Cambria"/>
              <a:ea typeface="Cambria"/>
              <a:cs typeface="Calibri" panose="020F0502020204030204"/>
            </a:endParaRPr>
          </a:p>
          <a:p>
            <a:pPr marL="285750" indent="-285750">
              <a:buFontTx/>
              <a:buChar char="-"/>
            </a:pPr>
            <a:endParaRPr lang="fr-FR" dirty="0">
              <a:latin typeface="Cambria"/>
              <a:ea typeface="Cambria"/>
              <a:cs typeface="Calibri" panose="020F0502020204030204"/>
            </a:endParaRPr>
          </a:p>
          <a:p>
            <a:pPr marL="285750" indent="-285750">
              <a:buFontTx/>
              <a:buChar char="-"/>
            </a:pPr>
            <a:endParaRPr lang="fr-FR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77185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319F63A-8DE8-4390-896D-7C0D89609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876604"/>
            <a:ext cx="3822189" cy="1899912"/>
          </a:xfrm>
        </p:spPr>
        <p:txBody>
          <a:bodyPr>
            <a:normAutofit/>
          </a:bodyPr>
          <a:lstStyle/>
          <a:p>
            <a:pPr algn="ctr"/>
            <a:r>
              <a:rPr lang="fr-FR" sz="4000" u="sng" dirty="0">
                <a:solidFill>
                  <a:schemeClr val="accent1">
                    <a:lumMod val="75000"/>
                  </a:schemeClr>
                </a:solidFill>
                <a:latin typeface="Cambria"/>
                <a:ea typeface="Cambria"/>
                <a:cs typeface="Calibri Light"/>
              </a:rPr>
              <a:t>HSE</a:t>
            </a:r>
          </a:p>
        </p:txBody>
      </p:sp>
      <p:pic>
        <p:nvPicPr>
          <p:cNvPr id="4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DE60676B-B7E7-481C-A68D-2621910FB1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34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4E00673-EE94-45BA-B787-D98F28B8C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778666"/>
            <a:ext cx="3822189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>
                <a:ea typeface="+mn-lt"/>
                <a:cs typeface="+mn-lt"/>
              </a:rPr>
              <a:t>Occupational Health &amp; Safety and Environmental Protection Unit</a:t>
            </a:r>
          </a:p>
          <a:p>
            <a:r>
              <a:rPr lang="en-US" sz="2000">
                <a:cs typeface="Calibri"/>
              </a:rPr>
              <a:t>Radiation protection group, environmental protection group, CERN fire brigade, occupational and safety group and transversal services group</a:t>
            </a:r>
          </a:p>
          <a:p>
            <a:endParaRPr lang="en-US" sz="2000">
              <a:cs typeface="Calibri"/>
            </a:endParaRPr>
          </a:p>
          <a:p>
            <a:endParaRPr lang="en-US" sz="2000">
              <a:cs typeface="Calibri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9B8CF59-703D-45B9-9D46-CEF6A6ABFEB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46761" y="6082749"/>
            <a:ext cx="3112717" cy="63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279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265ABF-532D-4D1C-8D03-06CBDDEBF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4000" b="1" u="sng" dirty="0">
                <a:solidFill>
                  <a:schemeClr val="accent1">
                    <a:lumMod val="75000"/>
                  </a:schemeClr>
                </a:solidFill>
                <a:latin typeface="Cambria"/>
                <a:ea typeface="Cambria"/>
                <a:cs typeface="Calibri Light"/>
              </a:rPr>
              <a:t>Water protection</a:t>
            </a:r>
          </a:p>
        </p:txBody>
      </p:sp>
      <p:pic>
        <p:nvPicPr>
          <p:cNvPr id="4" name="Image 4" descr="Une image contenant herbe, extérieur&#10;&#10;Description générée automatiquement">
            <a:extLst>
              <a:ext uri="{FF2B5EF4-FFF2-40B4-BE49-F238E27FC236}">
                <a16:creationId xmlns:a16="http://schemas.microsoft.com/office/drawing/2014/main" id="{FDF4D024-7784-4C04-B230-BA634359F0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3010" y="1940447"/>
            <a:ext cx="3260882" cy="4351338"/>
          </a:xfrm>
        </p:spPr>
      </p:pic>
      <p:pic>
        <p:nvPicPr>
          <p:cNvPr id="5" name="Image 5" descr="Une image contenant ciel, extérieur, route, herbe&#10;&#10;Description générée automatiquement">
            <a:extLst>
              <a:ext uri="{FF2B5EF4-FFF2-40B4-BE49-F238E27FC236}">
                <a16:creationId xmlns:a16="http://schemas.microsoft.com/office/drawing/2014/main" id="{43596943-C676-462E-B21D-A418DA08B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3606" y="1943197"/>
            <a:ext cx="3265117" cy="434947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C681435-1F2F-49F9-9922-16D630D89F0C}"/>
              </a:ext>
            </a:extLst>
          </p:cNvPr>
          <p:cNvSpPr txBox="1"/>
          <p:nvPr/>
        </p:nvSpPr>
        <p:spPr>
          <a:xfrm>
            <a:off x="8468139" y="2563660"/>
            <a:ext cx="3561020" cy="28931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dirty="0">
                <a:cs typeface="Calibri"/>
              </a:rPr>
              <a:t>- </a:t>
            </a:r>
            <a:r>
              <a:rPr lang="fr-FR" dirty="0" err="1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Cooling</a:t>
            </a:r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down instruments </a:t>
            </a:r>
          </a:p>
          <a:p>
            <a:endParaRPr lang="fr-FR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- </a:t>
            </a:r>
            <a:r>
              <a:rPr lang="fr-FR" dirty="0" err="1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Heat</a:t>
            </a:r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fr-FR" sz="2000" dirty="0" err="1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exchanger</a:t>
            </a:r>
            <a:r>
              <a:rPr lang="fr-FR" sz="200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fr-FR" dirty="0" err="1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between</a:t>
            </a:r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 </a:t>
            </a:r>
            <a:r>
              <a:rPr lang="fr-FR" dirty="0" err="1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distilled</a:t>
            </a:r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water and water</a:t>
            </a:r>
          </a:p>
          <a:p>
            <a:endParaRPr lang="fr-FR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- </a:t>
            </a:r>
            <a:r>
              <a:rPr lang="fr-FR" dirty="0" err="1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Cooling</a:t>
            </a:r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fr-FR" dirty="0" err="1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towers</a:t>
            </a:r>
            <a:endParaRPr lang="fr-FR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endParaRPr lang="fr-FR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- Chemicals =&gt; </a:t>
            </a:r>
            <a:r>
              <a:rPr lang="fr-FR" dirty="0" err="1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chlorine</a:t>
            </a:r>
            <a:endParaRPr lang="fr-FR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endParaRPr lang="fr-FR" dirty="0">
              <a:cs typeface="Calibri"/>
            </a:endParaRPr>
          </a:p>
          <a:p>
            <a:endParaRPr lang="fr-FR" dirty="0">
              <a:cs typeface="Calibri"/>
            </a:endParaRPr>
          </a:p>
        </p:txBody>
      </p:sp>
      <p:pic>
        <p:nvPicPr>
          <p:cNvPr id="9" name="Image 6">
            <a:extLst>
              <a:ext uri="{FF2B5EF4-FFF2-40B4-BE49-F238E27FC236}">
                <a16:creationId xmlns:a16="http://schemas.microsoft.com/office/drawing/2014/main" id="{9928B1C6-5E3B-4A31-A3D5-6E6B07453D4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46761" y="6082749"/>
            <a:ext cx="3112717" cy="63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33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A514102-F550-4383-B080-6796F7D6A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8289" y="4741948"/>
            <a:ext cx="5493412" cy="89334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>
                <a:solidFill>
                  <a:srgbClr val="FFFFFF"/>
                </a:solidFill>
                <a:cs typeface="Calibri Light"/>
              </a:rPr>
              <a:t>What was the project?</a:t>
            </a:r>
            <a:endParaRPr lang="fr-FR">
              <a:cs typeface="Calibri Light" panose="020F0302020204030204"/>
            </a:endParaRPr>
          </a:p>
        </p:txBody>
      </p:sp>
      <p:pic>
        <p:nvPicPr>
          <p:cNvPr id="8" name="Image 8" descr="Une image contenant texte, intérieur, mur&#10;&#10;Description générée automatiquement">
            <a:extLst>
              <a:ext uri="{FF2B5EF4-FFF2-40B4-BE49-F238E27FC236}">
                <a16:creationId xmlns:a16="http://schemas.microsoft.com/office/drawing/2014/main" id="{A3B514A3-BAD3-46EB-8922-9566093F4A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94" r="1" b="13616"/>
          <a:stretch/>
        </p:blipFill>
        <p:spPr>
          <a:xfrm>
            <a:off x="317636" y="321734"/>
            <a:ext cx="3797570" cy="2010551"/>
          </a:xfrm>
          <a:prstGeom prst="rect">
            <a:avLst/>
          </a:prstGeom>
        </p:spPr>
      </p:pic>
      <p:pic>
        <p:nvPicPr>
          <p:cNvPr id="5" name="Image 5" descr="Une image contenant texte, intérieur&#10;&#10;Description générée automatiquement">
            <a:extLst>
              <a:ext uri="{FF2B5EF4-FFF2-40B4-BE49-F238E27FC236}">
                <a16:creationId xmlns:a16="http://schemas.microsoft.com/office/drawing/2014/main" id="{2A75A3E0-27DA-45A9-BD75-CCFD566C85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70" r="39329" b="-2"/>
          <a:stretch/>
        </p:blipFill>
        <p:spPr>
          <a:xfrm rot="5400000">
            <a:off x="1218550" y="1531619"/>
            <a:ext cx="2013804" cy="3794760"/>
          </a:xfrm>
          <a:prstGeom prst="rect">
            <a:avLst/>
          </a:prstGeom>
        </p:spPr>
      </p:pic>
      <p:pic>
        <p:nvPicPr>
          <p:cNvPr id="7" name="Image 7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E5B8B25A-72EC-4B14-A5A8-5C230B84D2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62" r="15654" b="1"/>
          <a:stretch/>
        </p:blipFill>
        <p:spPr>
          <a:xfrm rot="5400000">
            <a:off x="4043623" y="480657"/>
            <a:ext cx="4111323" cy="3793472"/>
          </a:xfrm>
          <a:prstGeom prst="rect">
            <a:avLst/>
          </a:prstGeom>
        </p:spPr>
      </p:pic>
      <p:pic>
        <p:nvPicPr>
          <p:cNvPr id="6" name="Image 6" descr="Une image contenant intérieur, mur&#10;&#10;Description générée automatiquement">
            <a:extLst>
              <a:ext uri="{FF2B5EF4-FFF2-40B4-BE49-F238E27FC236}">
                <a16:creationId xmlns:a16="http://schemas.microsoft.com/office/drawing/2014/main" id="{7CCFF5E5-961B-4DE8-AD74-3C30ABD116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8813"/>
          <a:stretch/>
        </p:blipFill>
        <p:spPr>
          <a:xfrm rot="5400000">
            <a:off x="7929507" y="478401"/>
            <a:ext cx="4111321" cy="3797984"/>
          </a:xfrm>
          <a:prstGeom prst="rect">
            <a:avLst/>
          </a:prstGeom>
        </p:spPr>
      </p:pic>
      <p:pic>
        <p:nvPicPr>
          <p:cNvPr id="4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BE2FEB53-D38D-4EAE-A116-CC0129512C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t="29357" r="1" b="1"/>
          <a:stretch/>
        </p:blipFill>
        <p:spPr>
          <a:xfrm>
            <a:off x="317634" y="4525715"/>
            <a:ext cx="3794760" cy="2010551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4000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306864-3321-4DE2-9E60-4B028EB30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u="sng" dirty="0" err="1">
                <a:solidFill>
                  <a:schemeClr val="accent1">
                    <a:lumMod val="75000"/>
                  </a:schemeClr>
                </a:solidFill>
                <a:latin typeface="Cambria"/>
                <a:ea typeface="Cambria"/>
                <a:cs typeface="Calibri Light"/>
              </a:rPr>
              <a:t>Research</a:t>
            </a:r>
            <a:r>
              <a:rPr lang="fr-FR" u="sng" dirty="0">
                <a:solidFill>
                  <a:schemeClr val="accent1">
                    <a:lumMod val="75000"/>
                  </a:schemeClr>
                </a:solidFill>
                <a:cs typeface="Calibri Light"/>
              </a:rPr>
              <a:t> </a:t>
            </a:r>
            <a:r>
              <a:rPr lang="fr-FR" u="sng" dirty="0" err="1">
                <a:solidFill>
                  <a:schemeClr val="accent1">
                    <a:lumMod val="75000"/>
                  </a:schemeClr>
                </a:solidFill>
                <a:latin typeface="Cambria"/>
                <a:ea typeface="Cambria"/>
                <a:cs typeface="Calibri Light"/>
              </a:rPr>
              <a:t>results</a:t>
            </a:r>
            <a:endParaRPr lang="fr-FR" u="sng" dirty="0">
              <a:solidFill>
                <a:schemeClr val="accent1">
                  <a:lumMod val="75000"/>
                </a:schemeClr>
              </a:solidFill>
              <a:latin typeface="Cambria"/>
              <a:ea typeface="Cambria"/>
              <a:cs typeface="Calibri Light"/>
            </a:endParaRPr>
          </a:p>
        </p:txBody>
      </p:sp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5560332F-CF1F-4FF6-90D5-2EC15201E474}"/>
              </a:ext>
              <a:ext uri="{147F2762-F138-4A5C-976F-8EAC2B608ADB}">
                <a16:predDERef xmlns:a16="http://schemas.microsoft.com/office/drawing/2014/main" pred="{5E8E12F8-0920-408F-8DED-4EC20C51B9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034981"/>
              </p:ext>
            </p:extLst>
          </p:nvPr>
        </p:nvGraphicFramePr>
        <p:xfrm>
          <a:off x="2394298" y="1866900"/>
          <a:ext cx="7116740" cy="3971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F7F99FE9-35CE-42B6-968F-8AEDDCE3B485}"/>
              </a:ext>
            </a:extLst>
          </p:cNvPr>
          <p:cNvSpPr txBox="1"/>
          <p:nvPr/>
        </p:nvSpPr>
        <p:spPr>
          <a:xfrm>
            <a:off x="2104373" y="6008318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fr-FR">
              <a:cs typeface="Calibri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11EE527-6705-47F8-BE52-4812D3069980}"/>
              </a:ext>
            </a:extLst>
          </p:cNvPr>
          <p:cNvSpPr txBox="1"/>
          <p:nvPr/>
        </p:nvSpPr>
        <p:spPr>
          <a:xfrm flipH="1">
            <a:off x="4657725" y="2524125"/>
            <a:ext cx="66675" cy="8646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46FBC25-8CB5-48EF-AEA2-24B80C4823C8}"/>
              </a:ext>
            </a:extLst>
          </p:cNvPr>
          <p:cNvSpPr txBox="1"/>
          <p:nvPr/>
        </p:nvSpPr>
        <p:spPr>
          <a:xfrm>
            <a:off x="3467100" y="6010275"/>
            <a:ext cx="52578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/>
              <a:t> Correlation coefficient: -0,06953146 (</a:t>
            </a:r>
            <a:r>
              <a:rPr lang="fr-FR" u="sng" err="1"/>
              <a:t>neglectable</a:t>
            </a:r>
            <a:r>
              <a:rPr lang="fr-FR"/>
              <a:t>)</a:t>
            </a:r>
            <a:endParaRPr lang="fr-FR">
              <a:cs typeface="Calibri"/>
            </a:endParaRPr>
          </a:p>
        </p:txBody>
      </p:sp>
      <p:pic>
        <p:nvPicPr>
          <p:cNvPr id="8" name="Image 6">
            <a:extLst>
              <a:ext uri="{FF2B5EF4-FFF2-40B4-BE49-F238E27FC236}">
                <a16:creationId xmlns:a16="http://schemas.microsoft.com/office/drawing/2014/main" id="{2BAA9A13-8D0D-4989-BC97-038C4FFF64D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46761" y="6082749"/>
            <a:ext cx="3112717" cy="63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92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4026E27-185C-4179-9F17-8FAAFDEEC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fr-FR" sz="4000" u="sng">
                <a:solidFill>
                  <a:srgbClr val="FFFFFF"/>
                </a:solidFill>
                <a:latin typeface="Cambria"/>
                <a:ea typeface="Cambria"/>
                <a:cs typeface="Calibri Light"/>
              </a:rPr>
              <a:t>Conclusion 1</a:t>
            </a:r>
            <a:endParaRPr lang="fr-FR" sz="4000" u="sng">
              <a:solidFill>
                <a:srgbClr val="FFFFFF"/>
              </a:solidFill>
              <a:latin typeface="Cambria"/>
              <a:ea typeface="Cambria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31DD217-F31F-413A-94A2-26C952A89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fr-FR" sz="2400" b="1">
                <a:cs typeface="Calibri"/>
              </a:rPr>
              <a:t>To </a:t>
            </a:r>
            <a:r>
              <a:rPr lang="fr-FR" sz="2400" b="1" err="1">
                <a:cs typeface="Calibri"/>
              </a:rPr>
              <a:t>succeed</a:t>
            </a:r>
            <a:r>
              <a:rPr lang="fr-FR" sz="2400" b="1">
                <a:cs typeface="Calibri"/>
              </a:rPr>
              <a:t> a </a:t>
            </a:r>
            <a:r>
              <a:rPr lang="fr-FR" sz="2400" b="1" err="1">
                <a:cs typeface="Calibri"/>
              </a:rPr>
              <a:t>research</a:t>
            </a:r>
            <a:r>
              <a:rPr lang="fr-FR" sz="2400" b="1">
                <a:cs typeface="Calibri"/>
              </a:rPr>
              <a:t>, </a:t>
            </a:r>
            <a:r>
              <a:rPr lang="fr-FR" sz="2400" b="1" err="1">
                <a:cs typeface="Calibri"/>
              </a:rPr>
              <a:t>you</a:t>
            </a:r>
            <a:r>
              <a:rPr lang="fr-FR" sz="2400" b="1">
                <a:cs typeface="Calibri"/>
              </a:rPr>
              <a:t> </a:t>
            </a:r>
            <a:r>
              <a:rPr lang="fr-FR" sz="2400" b="1" err="1">
                <a:cs typeface="Calibri"/>
              </a:rPr>
              <a:t>need</a:t>
            </a:r>
            <a:r>
              <a:rPr lang="fr-FR" sz="2400" b="1">
                <a:cs typeface="Calibri"/>
              </a:rPr>
              <a:t>: </a:t>
            </a:r>
          </a:p>
          <a:p>
            <a:pPr marL="0" indent="0">
              <a:buNone/>
            </a:pPr>
            <a:r>
              <a:rPr lang="fr-FR" sz="2000">
                <a:cs typeface="Calibri"/>
              </a:rPr>
              <a:t>-a lot of data</a:t>
            </a:r>
          </a:p>
          <a:p>
            <a:pPr marL="0" indent="0">
              <a:buNone/>
            </a:pPr>
            <a:r>
              <a:rPr lang="fr-FR" sz="2000">
                <a:cs typeface="Calibri"/>
              </a:rPr>
              <a:t>-a lot of patience</a:t>
            </a:r>
          </a:p>
          <a:p>
            <a:pPr marL="0" indent="0">
              <a:buNone/>
            </a:pPr>
            <a:r>
              <a:rPr lang="fr-FR" sz="2000">
                <a:cs typeface="Calibri"/>
              </a:rPr>
              <a:t>-a lot of motivation</a:t>
            </a:r>
          </a:p>
          <a:p>
            <a:pPr marL="0" indent="0">
              <a:buNone/>
            </a:pPr>
            <a:r>
              <a:rPr lang="fr-FR" sz="2000">
                <a:cs typeface="Calibri"/>
              </a:rPr>
              <a:t>-a lot of </a:t>
            </a:r>
            <a:r>
              <a:rPr lang="fr-FR" sz="2000" err="1">
                <a:cs typeface="Calibri"/>
              </a:rPr>
              <a:t>knowledge</a:t>
            </a:r>
            <a:endParaRPr lang="fr-FR" sz="2000">
              <a:cs typeface="Calibri"/>
            </a:endParaRPr>
          </a:p>
          <a:p>
            <a:pPr marL="0" indent="0">
              <a:buNone/>
            </a:pPr>
            <a:r>
              <a:rPr lang="fr-FR" sz="2000">
                <a:cs typeface="Calibri"/>
              </a:rPr>
              <a:t>…</a:t>
            </a:r>
          </a:p>
          <a:p>
            <a:pPr marL="0" indent="0">
              <a:buNone/>
            </a:pPr>
            <a:r>
              <a:rPr lang="fr-FR" sz="2000">
                <a:cs typeface="Calibri"/>
              </a:rPr>
              <a:t>-and a bit of </a:t>
            </a:r>
            <a:r>
              <a:rPr lang="fr-FR" sz="2000" err="1">
                <a:cs typeface="Calibri"/>
              </a:rPr>
              <a:t>luck</a:t>
            </a:r>
            <a:endParaRPr lang="fr-FR" sz="2000">
              <a:cs typeface="Calibri"/>
            </a:endParaRPr>
          </a:p>
          <a:p>
            <a:pPr marL="0" indent="0">
              <a:buNone/>
            </a:pPr>
            <a:endParaRPr lang="fr-FR" sz="2000">
              <a:cs typeface="Calibri"/>
            </a:endParaRPr>
          </a:p>
          <a:p>
            <a:pPr marL="0" indent="0">
              <a:buNone/>
            </a:pPr>
            <a:endParaRPr lang="fr-FR" sz="2000">
              <a:cs typeface="Calibri"/>
            </a:endParaRPr>
          </a:p>
        </p:txBody>
      </p:sp>
      <p:pic>
        <p:nvPicPr>
          <p:cNvPr id="13" name="Image 6">
            <a:extLst>
              <a:ext uri="{FF2B5EF4-FFF2-40B4-BE49-F238E27FC236}">
                <a16:creationId xmlns:a16="http://schemas.microsoft.com/office/drawing/2014/main" id="{C2B0EE74-1318-4222-96D7-58A0C7D6A9B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46761" y="6082749"/>
            <a:ext cx="3112717" cy="63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915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70">
            <a:extLst>
              <a:ext uri="{FF2B5EF4-FFF2-40B4-BE49-F238E27FC236}">
                <a16:creationId xmlns:a16="http://schemas.microsoft.com/office/drawing/2014/main" id="{B0354608-2C0B-45C8-8C8B-8E3ED2EF5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fficher l’image source">
            <a:extLst>
              <a:ext uri="{FF2B5EF4-FFF2-40B4-BE49-F238E27FC236}">
                <a16:creationId xmlns:a16="http://schemas.microsoft.com/office/drawing/2014/main" id="{38CFE439-A778-400C-8D06-C1CA4CC2BE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2" r="16574"/>
          <a:stretch/>
        </p:blipFill>
        <p:spPr bwMode="auto">
          <a:xfrm>
            <a:off x="2" y="10"/>
            <a:ext cx="1219199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AA7673A1-E2E9-4CCD-9B69-3908FE1E2898}"/>
              </a:ext>
            </a:extLst>
          </p:cNvPr>
          <p:cNvSpPr txBox="1"/>
          <p:nvPr/>
        </p:nvSpPr>
        <p:spPr>
          <a:xfrm>
            <a:off x="2590991" y="1680291"/>
            <a:ext cx="7010018" cy="22882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u="sng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Radioprotection group</a:t>
            </a:r>
          </a:p>
        </p:txBody>
      </p:sp>
      <p:sp>
        <p:nvSpPr>
          <p:cNvPr id="1029" name="Freeform 5">
            <a:extLst>
              <a:ext uri="{FF2B5EF4-FFF2-40B4-BE49-F238E27FC236}">
                <a16:creationId xmlns:a16="http://schemas.microsoft.com/office/drawing/2014/main" id="{A69EB637-CEDE-43AD-8B65-DDD63C08F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90870" y="2245586"/>
            <a:ext cx="1262906" cy="1108260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tx1">
              <a:alpha val="4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Freeform 5">
            <a:extLst>
              <a:ext uri="{FF2B5EF4-FFF2-40B4-BE49-F238E27FC236}">
                <a16:creationId xmlns:a16="http://schemas.microsoft.com/office/drawing/2014/main" id="{B0FAED46-1BF7-48DB-980D-571CD2A30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362936" y="1825453"/>
            <a:ext cx="799094" cy="701243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tx1">
              <a:alpha val="6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9149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BDD99D-6C39-494A-B414-33E17F5D0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u="sng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/>
              </a:rPr>
              <a:t>Radiations at CERN</a:t>
            </a:r>
          </a:p>
        </p:txBody>
      </p:sp>
      <p:pic>
        <p:nvPicPr>
          <p:cNvPr id="1038" name="Picture 14" descr="Afficher l’image source">
            <a:extLst>
              <a:ext uri="{FF2B5EF4-FFF2-40B4-BE49-F238E27FC236}">
                <a16:creationId xmlns:a16="http://schemas.microsoft.com/office/drawing/2014/main" id="{92BFD7F2-0736-484C-B12C-73270231125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45" y="2202315"/>
            <a:ext cx="6255007" cy="313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06FD88F5-1DA4-43E5-B3A5-B065F0D8D2A3}"/>
              </a:ext>
            </a:extLst>
          </p:cNvPr>
          <p:cNvSpPr txBox="1"/>
          <p:nvPr/>
        </p:nvSpPr>
        <p:spPr>
          <a:xfrm>
            <a:off x="6902887" y="2394924"/>
            <a:ext cx="41943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/>
              <a:t>in the </a:t>
            </a:r>
            <a:r>
              <a:rPr lang="fr-FR" err="1"/>
              <a:t>accelerators</a:t>
            </a:r>
            <a:r>
              <a:rPr lang="fr-FR"/>
              <a:t>, </a:t>
            </a:r>
            <a:r>
              <a:rPr lang="fr-FR" err="1"/>
              <a:t>some</a:t>
            </a:r>
            <a:r>
              <a:rPr lang="fr-FR"/>
              <a:t> protons escape the </a:t>
            </a:r>
            <a:r>
              <a:rPr lang="fr-FR" err="1"/>
              <a:t>track</a:t>
            </a:r>
            <a:r>
              <a:rPr lang="fr-FR"/>
              <a:t> of the </a:t>
            </a:r>
            <a:r>
              <a:rPr lang="fr-FR" err="1"/>
              <a:t>magnetic</a:t>
            </a:r>
            <a:r>
              <a:rPr lang="fr-FR"/>
              <a:t> </a:t>
            </a:r>
            <a:r>
              <a:rPr lang="fr-FR" err="1"/>
              <a:t>field</a:t>
            </a:r>
            <a:r>
              <a:rPr lang="fr-FR"/>
              <a:t> </a:t>
            </a:r>
          </a:p>
          <a:p>
            <a:pPr marL="285750" indent="-285750">
              <a:buFontTx/>
              <a:buChar char="-"/>
            </a:pPr>
            <a:endParaRPr lang="fr-FR"/>
          </a:p>
          <a:p>
            <a:pPr marL="285750" indent="-285750">
              <a:buFontTx/>
              <a:buChar char="-"/>
            </a:pPr>
            <a:r>
              <a:rPr lang="fr-FR" err="1"/>
              <a:t>atoms</a:t>
            </a:r>
            <a:r>
              <a:rPr lang="fr-FR"/>
              <a:t> all </a:t>
            </a:r>
            <a:r>
              <a:rPr lang="fr-FR" err="1"/>
              <a:t>around</a:t>
            </a:r>
            <a:r>
              <a:rPr lang="fr-FR"/>
              <a:t> are hit and gain an excessive </a:t>
            </a:r>
            <a:r>
              <a:rPr lang="fr-FR" err="1"/>
              <a:t>amount</a:t>
            </a:r>
            <a:r>
              <a:rPr lang="fr-FR"/>
              <a:t> of </a:t>
            </a:r>
            <a:r>
              <a:rPr lang="fr-FR" err="1"/>
              <a:t>energy</a:t>
            </a:r>
            <a:r>
              <a:rPr lang="fr-FR"/>
              <a:t>  </a:t>
            </a:r>
          </a:p>
          <a:p>
            <a:pPr marL="285750" indent="-285750">
              <a:buFontTx/>
              <a:buChar char="-"/>
            </a:pPr>
            <a:endParaRPr lang="fr-FR"/>
          </a:p>
          <a:p>
            <a:pPr marL="285750" indent="-285750">
              <a:buFontTx/>
              <a:buChar char="-"/>
            </a:pPr>
            <a:r>
              <a:rPr lang="fr-FR"/>
              <a:t>radiations are </a:t>
            </a:r>
            <a:r>
              <a:rPr lang="fr-FR" err="1"/>
              <a:t>emitted</a:t>
            </a:r>
            <a:r>
              <a:rPr lang="fr-FR"/>
              <a:t> to </a:t>
            </a:r>
            <a:r>
              <a:rPr lang="fr-FR" err="1"/>
              <a:t>get</a:t>
            </a:r>
            <a:r>
              <a:rPr lang="fr-FR"/>
              <a:t> </a:t>
            </a:r>
            <a:r>
              <a:rPr lang="fr-FR" err="1"/>
              <a:t>rid</a:t>
            </a:r>
            <a:r>
              <a:rPr lang="fr-FR"/>
              <a:t> of </a:t>
            </a:r>
            <a:r>
              <a:rPr lang="fr-FR" err="1"/>
              <a:t>this</a:t>
            </a:r>
            <a:r>
              <a:rPr lang="fr-FR"/>
              <a:t> </a:t>
            </a:r>
            <a:r>
              <a:rPr lang="fr-FR" err="1"/>
              <a:t>energy</a:t>
            </a:r>
            <a:endParaRPr lang="fr-FR"/>
          </a:p>
          <a:p>
            <a:endParaRPr lang="fr-FR"/>
          </a:p>
        </p:txBody>
      </p:sp>
      <p:pic>
        <p:nvPicPr>
          <p:cNvPr id="6" name="Image 6">
            <a:extLst>
              <a:ext uri="{FF2B5EF4-FFF2-40B4-BE49-F238E27FC236}">
                <a16:creationId xmlns:a16="http://schemas.microsoft.com/office/drawing/2014/main" id="{2EF3EBFB-2BF7-4BFA-864A-B5845D34E5F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46761" y="6082749"/>
            <a:ext cx="3112717" cy="63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781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CB6657-F9EE-4466-B97D-A0E5D5543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u="sng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Radioprotection and </a:t>
            </a:r>
            <a:r>
              <a:rPr lang="fr-FR" u="sng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dosimetry</a:t>
            </a:r>
            <a:endParaRPr lang="fr-FR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A722B4AB-D77A-4544-AC2F-1E4D4921771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17" y="1763891"/>
            <a:ext cx="4620270" cy="1267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A7DD9C41-C326-48BF-86E2-A1FC7CD14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787" y="1757014"/>
            <a:ext cx="4219977" cy="127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567926C-DF79-4FAB-9C36-FCAF02CBF2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" r="29092"/>
          <a:stretch/>
        </p:blipFill>
        <p:spPr bwMode="auto">
          <a:xfrm>
            <a:off x="8402410" y="1737859"/>
            <a:ext cx="3676073" cy="128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8D0D91A-CDC1-47EA-98CB-1B1D4C618F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17" y="3277647"/>
            <a:ext cx="7150252" cy="3391071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BE1FC694-21FF-4C48-9E7C-B951F19B5FDE}"/>
              </a:ext>
            </a:extLst>
          </p:cNvPr>
          <p:cNvSpPr txBox="1"/>
          <p:nvPr/>
        </p:nvSpPr>
        <p:spPr>
          <a:xfrm>
            <a:off x="7608229" y="4121907"/>
            <a:ext cx="44702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/>
              <a:t>Dose for an </a:t>
            </a:r>
            <a:r>
              <a:rPr lang="fr-FR" b="1" err="1"/>
              <a:t>average</a:t>
            </a:r>
            <a:r>
              <a:rPr lang="fr-FR" b="1"/>
              <a:t> CERN </a:t>
            </a:r>
            <a:r>
              <a:rPr lang="fr-FR" b="1" err="1"/>
              <a:t>employee</a:t>
            </a:r>
            <a:r>
              <a:rPr lang="fr-FR" b="1"/>
              <a:t> : </a:t>
            </a:r>
          </a:p>
          <a:p>
            <a:r>
              <a:rPr lang="fr-FR"/>
              <a:t>	</a:t>
            </a:r>
          </a:p>
          <a:p>
            <a:r>
              <a:rPr lang="fr-FR"/>
              <a:t>	</a:t>
            </a:r>
            <a:r>
              <a:rPr lang="fr-FR" u="sng"/>
              <a:t>0,1 - 0,2 mSv/</a:t>
            </a:r>
            <a:r>
              <a:rPr lang="fr-FR" u="sng" err="1"/>
              <a:t>year</a:t>
            </a:r>
            <a:endParaRPr lang="fr-FR" u="sng"/>
          </a:p>
        </p:txBody>
      </p:sp>
      <p:pic>
        <p:nvPicPr>
          <p:cNvPr id="9" name="Image 6">
            <a:extLst>
              <a:ext uri="{FF2B5EF4-FFF2-40B4-BE49-F238E27FC236}">
                <a16:creationId xmlns:a16="http://schemas.microsoft.com/office/drawing/2014/main" id="{7A4C23C8-83D9-447C-92D9-C5C245BF630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046761" y="6082749"/>
            <a:ext cx="3112717" cy="63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87699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3.xml><?xml version="1.0" encoding="utf-8"?>
<a:theme xmlns:a="http://schemas.openxmlformats.org/drawingml/2006/main" name="1_Office Them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</TotalTime>
  <Words>378</Words>
  <Application>Microsoft Office PowerPoint</Application>
  <PresentationFormat>Grand écran</PresentationFormat>
  <Paragraphs>92</Paragraphs>
  <Slides>19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Cambria</vt:lpstr>
      <vt:lpstr>Thème Office</vt:lpstr>
      <vt:lpstr>Office Theme</vt:lpstr>
      <vt:lpstr>1_Office Theme</vt:lpstr>
      <vt:lpstr>Safety at CERN</vt:lpstr>
      <vt:lpstr>HSE</vt:lpstr>
      <vt:lpstr>Water protection</vt:lpstr>
      <vt:lpstr>What was the project?</vt:lpstr>
      <vt:lpstr>Research results</vt:lpstr>
      <vt:lpstr>Conclusion 1</vt:lpstr>
      <vt:lpstr>Présentation PowerPoint</vt:lpstr>
      <vt:lpstr>Radiations at CERN</vt:lpstr>
      <vt:lpstr>Radioprotection and dosimetry</vt:lpstr>
      <vt:lpstr>             Our project</vt:lpstr>
      <vt:lpstr>Results</vt:lpstr>
      <vt:lpstr>Conclusion 2</vt:lpstr>
      <vt:lpstr>Présentation PowerPoint</vt:lpstr>
      <vt:lpstr>Présentation PowerPoint</vt:lpstr>
      <vt:lpstr>Présentation PowerPoint</vt:lpstr>
      <vt:lpstr>Présentation PowerPoint</vt:lpstr>
      <vt:lpstr>Presentation</vt:lpstr>
      <vt:lpstr>Instagram page + Blog 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user</dc:creator>
  <cp:lastModifiedBy>Charles Demy</cp:lastModifiedBy>
  <cp:revision>54</cp:revision>
  <dcterms:created xsi:type="dcterms:W3CDTF">2021-10-28T09:20:47Z</dcterms:created>
  <dcterms:modified xsi:type="dcterms:W3CDTF">2022-03-23T16:07:20Z</dcterms:modified>
</cp:coreProperties>
</file>