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21"/>
  </p:notesMasterIdLst>
  <p:sldIdLst>
    <p:sldId id="257" r:id="rId3"/>
    <p:sldId id="269" r:id="rId4"/>
    <p:sldId id="308" r:id="rId5"/>
    <p:sldId id="307" r:id="rId6"/>
    <p:sldId id="309" r:id="rId7"/>
    <p:sldId id="306" r:id="rId8"/>
    <p:sldId id="310" r:id="rId9"/>
    <p:sldId id="271" r:id="rId10"/>
    <p:sldId id="285" r:id="rId11"/>
    <p:sldId id="301" r:id="rId12"/>
    <p:sldId id="288" r:id="rId13"/>
    <p:sldId id="279" r:id="rId14"/>
    <p:sldId id="302" r:id="rId15"/>
    <p:sldId id="303" r:id="rId16"/>
    <p:sldId id="305" r:id="rId17"/>
    <p:sldId id="304" r:id="rId18"/>
    <p:sldId id="298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DE6"/>
    <a:srgbClr val="0033A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9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6" y="78"/>
      </p:cViewPr>
      <p:guideLst>
        <p:guide orient="horz" pos="4320"/>
        <p:guide pos="3840"/>
        <p:guide orient="horz" pos="22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selected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3F-4F1A-A3D9-EA4C8CAF49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3F-4F1A-A3D9-EA4C8CAF49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3F-4F1A-A3D9-EA4C8CAF4983}"/>
              </c:ext>
            </c:extLst>
          </c:dPt>
          <c:cat>
            <c:strRef>
              <c:f>Sheet1!$A$3:$A$4</c:f>
              <c:strCache>
                <c:ptCount val="2"/>
                <c:pt idx="0">
                  <c:v>Fédération Wallonie-Bruxelles</c:v>
                </c:pt>
                <c:pt idx="1">
                  <c:v>Vlaanderen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9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3F-4F1A-A3D9-EA4C8CAF4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Applicants</c:v>
                </c:pt>
              </c:strCache>
            </c:strRef>
          </c:tx>
          <c:dPt>
            <c:idx val="0"/>
            <c:bubble3D val="0"/>
            <c:spPr>
              <a:solidFill>
                <a:srgbClr val="0033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3E-4602-A861-96C8AA2E66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3E-4602-A861-96C8AA2E66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3E-4602-A861-96C8AA2E66DA}"/>
              </c:ext>
            </c:extLst>
          </c:dPt>
          <c:cat>
            <c:strRef>
              <c:f>Sheet1!$A$3:$A$4</c:f>
              <c:strCache>
                <c:ptCount val="1"/>
                <c:pt idx="0">
                  <c:v>Male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63E-4602-A861-96C8AA2E6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1E0F6-951C-425C-9332-0C102B53129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FAC84-B53D-4C74-88DB-C6F7F1D6CFF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1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>
            <a:normAutofit/>
          </a:bodyPr>
          <a:lstStyle>
            <a:lvl1pPr algn="l">
              <a:defRPr sz="4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81692" y="6434540"/>
            <a:ext cx="872071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012" y="6438262"/>
            <a:ext cx="5032489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9400" y="6427962"/>
            <a:ext cx="318477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BCD55979-00CC-4874-A80E-0959E76EB92F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883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DC322F-E7FF-3F47-9B80-34B1F24F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9400" y="6427962"/>
            <a:ext cx="318477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BCD55979-00CC-4874-A80E-0959E76EB92F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B213AD1-666F-2A4B-BC8E-708542D79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81692" y="6434540"/>
            <a:ext cx="872071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1FF4BEC-282F-F948-88BB-C037CFF2D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012" y="6438262"/>
            <a:ext cx="5032489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386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962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962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0A7DE0B-F912-E04C-AE09-46C0AC4A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9400" y="6427962"/>
            <a:ext cx="318477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BCD55979-00CC-4874-A80E-0959E76EB92F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17AA079-5146-3B4C-B2E9-5789DE089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81692" y="6434540"/>
            <a:ext cx="872071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F9C6CB4-82A0-1E45-88D1-AD827580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012" y="6438262"/>
            <a:ext cx="5032489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98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860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8668C51-C960-0D4C-BFF7-F96E4514645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7933800" y="1825625"/>
            <a:ext cx="3420000" cy="4101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323D3D9-F716-3747-B77A-00437BF3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9400" y="6427962"/>
            <a:ext cx="318477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BCD55979-00CC-4874-A80E-0959E76EB92F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34998EB-532F-E045-A38E-2CDF72F3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81692" y="6434540"/>
            <a:ext cx="872071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71CA5F5-DD14-5742-B8E5-B55CE661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012" y="6438262"/>
            <a:ext cx="5032489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6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5085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E54A23-50DA-2D4B-82B9-F56B1E36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9400" y="6427962"/>
            <a:ext cx="318477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BCD55979-00CC-4874-A80E-0959E76EB92F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2D261A0-25DD-224C-B72A-891F74572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81692" y="6434540"/>
            <a:ext cx="872071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B23BC84-FEEE-3F48-8CC6-3DA7D63B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012" y="6438262"/>
            <a:ext cx="5032489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1315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9F398E-7E36-5A45-9883-3643F787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9400" y="6427962"/>
            <a:ext cx="318477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BCD55979-00CC-4874-A80E-0959E76EB92F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A2CD304-B5F5-EA49-A6A8-57FF0E5AF3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81692" y="6434540"/>
            <a:ext cx="872071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CEB11C-E06F-E647-BAFF-CF7B07299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012" y="6438262"/>
            <a:ext cx="5032489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95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838FE4-380C-BF45-9907-E35FEA9E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9400" y="6427962"/>
            <a:ext cx="318477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BCD55979-00CC-4874-A80E-0959E76EB92F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7E56D6B-7B11-8540-8CB6-5D987829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81692" y="6434540"/>
            <a:ext cx="872071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A227BE5-6E24-414E-A7D3-3EDE0A38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012" y="6438262"/>
            <a:ext cx="5032489" cy="331932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16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80" y="2603638"/>
            <a:ext cx="1668840" cy="1650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5B8A16-1C10-2D46-B743-3E9B369838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75" y="0"/>
            <a:ext cx="12246039" cy="691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2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B543C5-3058-D043-B525-E66556B20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4623" y="5514319"/>
            <a:ext cx="3742753" cy="89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47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B88B7-8795-3142-93AF-06AC89EC91D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1809"/>
            <a:ext cx="12192000" cy="7461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5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0500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2" r:id="rId4"/>
    <p:sldLayoutId id="2147483653" r:id="rId5"/>
    <p:sldLayoutId id="2147483654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7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12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svg"/><Relationship Id="rId4" Type="http://schemas.openxmlformats.org/officeDocument/2006/relationships/chart" Target="../charts/chart1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73CFB5-45BE-D64F-8ED1-1EA7C53DD2D4}"/>
              </a:ext>
            </a:extLst>
          </p:cNvPr>
          <p:cNvSpPr txBox="1"/>
          <p:nvPr/>
        </p:nvSpPr>
        <p:spPr>
          <a:xfrm>
            <a:off x="3341836" y="1888006"/>
            <a:ext cx="531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639CD-8567-D047-9020-A2D1C9EA8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E24B1-5C06-DD40-AECF-C317F1429A2D}"/>
              </a:ext>
            </a:extLst>
          </p:cNvPr>
          <p:cNvSpPr txBox="1"/>
          <p:nvPr/>
        </p:nvSpPr>
        <p:spPr>
          <a:xfrm>
            <a:off x="3019494" y="2257338"/>
            <a:ext cx="3848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F308C-4A05-5A43-8319-0AA8C0B77B59}"/>
              </a:ext>
            </a:extLst>
          </p:cNvPr>
          <p:cNvSpPr txBox="1"/>
          <p:nvPr/>
        </p:nvSpPr>
        <p:spPr>
          <a:xfrm>
            <a:off x="2855033" y="2170878"/>
            <a:ext cx="817318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Belgian HSSIP</a:t>
            </a:r>
            <a:b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Post-Internship Event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UNamur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 March 2022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38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800" dirty="0"/>
              <a:t>BE-HSSIP </a:t>
            </a:r>
            <a:r>
              <a:rPr lang="fr-CH" sz="4800" dirty="0" err="1"/>
              <a:t>selection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65A56-059F-8842-B343-186FF6E6F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688782" cy="4101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000" dirty="0"/>
              <a:t>583 applications</a:t>
            </a:r>
            <a:br>
              <a:rPr lang="fr-CH" sz="2000" dirty="0"/>
            </a:br>
            <a:r>
              <a:rPr lang="fr-CH" sz="2000" dirty="0"/>
              <a:t>(a record </a:t>
            </a:r>
            <a:r>
              <a:rPr lang="fr-CH" sz="2000" dirty="0" err="1"/>
              <a:t>number</a:t>
            </a:r>
            <a:r>
              <a:rPr lang="fr-CH" sz="2000" dirty="0"/>
              <a:t> in </a:t>
            </a:r>
            <a:r>
              <a:rPr lang="fr-CH" sz="2000" dirty="0" err="1"/>
              <a:t>comparison</a:t>
            </a:r>
            <a:r>
              <a:rPr lang="fr-CH" sz="2000" dirty="0"/>
              <a:t> to population size)</a:t>
            </a:r>
          </a:p>
          <a:p>
            <a:pPr marL="0" indent="0">
              <a:buNone/>
            </a:pPr>
            <a:r>
              <a:rPr lang="fr-CH" sz="2000" dirty="0"/>
              <a:t>24 </a:t>
            </a:r>
            <a:r>
              <a:rPr lang="fr-CH" sz="2000" dirty="0" err="1"/>
              <a:t>selected</a:t>
            </a:r>
            <a:r>
              <a:rPr lang="fr-CH" sz="2000" dirty="0"/>
              <a:t> </a:t>
            </a:r>
            <a:r>
              <a:rPr lang="fr-CH" sz="2000" dirty="0" err="1"/>
              <a:t>students</a:t>
            </a:r>
            <a:r>
              <a:rPr lang="fr-CH" sz="2000" dirty="0"/>
              <a:t>, </a:t>
            </a:r>
            <a:r>
              <a:rPr lang="fr-CH" sz="2000" dirty="0" err="1"/>
              <a:t>following</a:t>
            </a:r>
            <a:r>
              <a:rPr lang="fr-CH" sz="2000" dirty="0"/>
              <a:t> </a:t>
            </a:r>
            <a:r>
              <a:rPr lang="fr-CH" sz="2000" dirty="0" err="1"/>
              <a:t>predefined</a:t>
            </a:r>
            <a:r>
              <a:rPr lang="fr-CH" sz="2000" dirty="0"/>
              <a:t> quotas</a:t>
            </a:r>
          </a:p>
          <a:p>
            <a:pPr marL="342900" indent="-342900"/>
            <a:endParaRPr lang="fr-CH" sz="2000" dirty="0"/>
          </a:p>
          <a:p>
            <a:pPr marL="342900" indent="-342900"/>
            <a:endParaRPr lang="fr-CH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Image 7">
            <a:extLst>
              <a:ext uri="{FF2B5EF4-FFF2-40B4-BE49-F238E27FC236}">
                <a16:creationId xmlns:a16="http://schemas.microsoft.com/office/drawing/2014/main" id="{7BA3F557-09B8-493A-9F16-2E5259A57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59" y="1825625"/>
            <a:ext cx="4823041" cy="3989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age 7">
            <a:extLst>
              <a:ext uri="{FF2B5EF4-FFF2-40B4-BE49-F238E27FC236}">
                <a16:creationId xmlns:a16="http://schemas.microsoft.com/office/drawing/2014/main" id="{678FE98C-BC38-4F36-A94A-E9FBEF2B0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59" y="1825625"/>
            <a:ext cx="4905956" cy="3989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9CD5E4B-E185-4903-9755-BF0A765A7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19604"/>
              </p:ext>
            </p:extLst>
          </p:nvPr>
        </p:nvGraphicFramePr>
        <p:xfrm>
          <a:off x="1393506" y="3429000"/>
          <a:ext cx="1942425" cy="204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Picture 4" descr="De Vlaamse Leeuw: de officiële vlag">
            <a:extLst>
              <a:ext uri="{FF2B5EF4-FFF2-40B4-BE49-F238E27FC236}">
                <a16:creationId xmlns:a16="http://schemas.microsoft.com/office/drawing/2014/main" id="{FDB2EDC8-072D-433C-9662-9A327A8D5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9" y="4891471"/>
            <a:ext cx="678634" cy="452074"/>
          </a:xfrm>
          <a:prstGeom prst="rect">
            <a:avLst/>
          </a:prstGeom>
          <a:noFill/>
          <a:ln w="31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Flagge">
            <a:extLst>
              <a:ext uri="{FF2B5EF4-FFF2-40B4-BE49-F238E27FC236}">
                <a16:creationId xmlns:a16="http://schemas.microsoft.com/office/drawing/2014/main" id="{817D71DC-A4BD-401B-9493-91A0EBE5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93" y="2974700"/>
            <a:ext cx="681449" cy="454300"/>
          </a:xfrm>
          <a:prstGeom prst="rect">
            <a:avLst/>
          </a:prstGeom>
          <a:noFill/>
          <a:ln w="3175">
            <a:solidFill>
              <a:srgbClr val="0033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A22A020-F975-4B57-92DA-8E60AAB94BD3}"/>
              </a:ext>
            </a:extLst>
          </p:cNvPr>
          <p:cNvGrpSpPr/>
          <p:nvPr/>
        </p:nvGrpSpPr>
        <p:grpSpPr>
          <a:xfrm>
            <a:off x="3179032" y="3553311"/>
            <a:ext cx="681449" cy="454300"/>
            <a:chOff x="4084839" y="3366047"/>
            <a:chExt cx="681449" cy="4543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DB6224E-2D9C-42E4-BAA5-A02334D4CE08}"/>
                </a:ext>
              </a:extLst>
            </p:cNvPr>
            <p:cNvSpPr/>
            <p:nvPr/>
          </p:nvSpPr>
          <p:spPr>
            <a:xfrm>
              <a:off x="4084839" y="3366047"/>
              <a:ext cx="681449" cy="4543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6610B652-2257-43EA-82C6-1526744947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335" y="3407340"/>
              <a:ext cx="360456" cy="391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BA3B4081-DA50-4A25-B09A-3CF5211F68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8398211"/>
              </p:ext>
            </p:extLst>
          </p:nvPr>
        </p:nvGraphicFramePr>
        <p:xfrm>
          <a:off x="4419384" y="3442204"/>
          <a:ext cx="1942425" cy="204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2" name="Graphic 21" descr="Man with solid fill">
            <a:extLst>
              <a:ext uri="{FF2B5EF4-FFF2-40B4-BE49-F238E27FC236}">
                <a16:creationId xmlns:a16="http://schemas.microsoft.com/office/drawing/2014/main" id="{80C5536F-7F99-4200-A54C-5DE1E29B95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13792" y="4214667"/>
            <a:ext cx="676804" cy="676804"/>
          </a:xfrm>
          <a:prstGeom prst="rect">
            <a:avLst/>
          </a:prstGeom>
        </p:spPr>
      </p:pic>
      <p:pic>
        <p:nvPicPr>
          <p:cNvPr id="23" name="Graphic 22" descr="Woman with solid fill">
            <a:extLst>
              <a:ext uri="{FF2B5EF4-FFF2-40B4-BE49-F238E27FC236}">
                <a16:creationId xmlns:a16="http://schemas.microsoft.com/office/drawing/2014/main" id="{40524978-80FD-4F7F-AFFE-02B34BECB3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7812" y="3876265"/>
            <a:ext cx="676804" cy="67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68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9455D33-186D-4735-B916-AF9197D9B8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1728"/>
            <a:ext cx="5629712" cy="1032358"/>
          </a:xfrm>
          <a:solidFill>
            <a:srgbClr val="B2BDE6">
              <a:alpha val="89804"/>
            </a:srgbClr>
          </a:solidFill>
        </p:spPr>
        <p:txBody>
          <a:bodyPr>
            <a:normAutofit/>
          </a:bodyPr>
          <a:lstStyle/>
          <a:p>
            <a:r>
              <a:rPr lang="fr-CH" sz="4800" dirty="0">
                <a:solidFill>
                  <a:schemeClr val="bg1"/>
                </a:solidFill>
              </a:rPr>
              <a:t>BE-HSSIP </a:t>
            </a:r>
            <a:r>
              <a:rPr lang="fr-CH" sz="4800" dirty="0" err="1">
                <a:solidFill>
                  <a:schemeClr val="bg1"/>
                </a:solidFill>
              </a:rPr>
              <a:t>Projects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603142-A55D-4F4B-9551-271201DF097C}"/>
              </a:ext>
            </a:extLst>
          </p:cNvPr>
          <p:cNvSpPr txBox="1"/>
          <p:nvPr/>
        </p:nvSpPr>
        <p:spPr>
          <a:xfrm>
            <a:off x="422795" y="2003217"/>
            <a:ext cx="2858475" cy="646331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1200" b="1" dirty="0" err="1">
                <a:solidFill>
                  <a:schemeClr val="tx1"/>
                </a:solidFill>
                <a:latin typeface="+mj-lt"/>
              </a:rPr>
              <a:t>Accelerators</a:t>
            </a:r>
            <a:endParaRPr lang="fr-CH" sz="12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>
                <a:solidFill>
                  <a:srgbClr val="0033A0"/>
                </a:solidFill>
                <a:latin typeface="+mj-lt"/>
              </a:rPr>
              <a:t>Accelerator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200" dirty="0" err="1">
                <a:solidFill>
                  <a:srgbClr val="0033A0"/>
                </a:solidFill>
                <a:latin typeface="+mj-lt"/>
              </a:rPr>
              <a:t>Artificial</a:t>
            </a:r>
            <a:r>
              <a:rPr lang="fr-CH" sz="1200" dirty="0">
                <a:solidFill>
                  <a:srgbClr val="0033A0"/>
                </a:solidFill>
                <a:latin typeface="+mj-lt"/>
              </a:rPr>
              <a:t> intelligence in </a:t>
            </a:r>
            <a:r>
              <a:rPr lang="fr-CH" sz="1200" dirty="0" err="1">
                <a:solidFill>
                  <a:srgbClr val="0033A0"/>
                </a:solidFill>
                <a:latin typeface="+mj-lt"/>
              </a:rPr>
              <a:t>accelerators</a:t>
            </a:r>
            <a:endParaRPr lang="en-GB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FE739-35E1-4C9B-980F-AC6B46E7CF39}"/>
              </a:ext>
            </a:extLst>
          </p:cNvPr>
          <p:cNvSpPr txBox="1"/>
          <p:nvPr/>
        </p:nvSpPr>
        <p:spPr>
          <a:xfrm>
            <a:off x="144160" y="2903566"/>
            <a:ext cx="3415743" cy="830997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1200" b="1" dirty="0" err="1">
                <a:solidFill>
                  <a:schemeClr val="tx1"/>
                </a:solidFill>
              </a:rPr>
              <a:t>Experimental</a:t>
            </a:r>
            <a:r>
              <a:rPr lang="fr-CH" sz="1200" b="1" dirty="0">
                <a:solidFill>
                  <a:schemeClr val="tx1"/>
                </a:solidFill>
              </a:rPr>
              <a:t> </a:t>
            </a:r>
            <a:r>
              <a:rPr lang="fr-CH" sz="1200" b="1" dirty="0" err="1">
                <a:solidFill>
                  <a:schemeClr val="tx1"/>
                </a:solidFill>
              </a:rPr>
              <a:t>physics</a:t>
            </a:r>
            <a:endParaRPr lang="fr-CH" sz="1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200" dirty="0">
                <a:solidFill>
                  <a:srgbClr val="0033A0"/>
                </a:solidFill>
              </a:rPr>
              <a:t>ISOLDE CRIS Team: DAQ </a:t>
            </a:r>
            <a:r>
              <a:rPr lang="fr-CH" sz="1200" dirty="0" err="1">
                <a:solidFill>
                  <a:srgbClr val="0033A0"/>
                </a:solidFill>
              </a:rPr>
              <a:t>development</a:t>
            </a:r>
            <a:endParaRPr lang="fr-CH" sz="1200" dirty="0">
              <a:solidFill>
                <a:srgbClr val="0033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200" dirty="0">
                <a:solidFill>
                  <a:srgbClr val="0033A0"/>
                </a:solidFill>
              </a:rPr>
              <a:t>ISOLDE </a:t>
            </a:r>
            <a:r>
              <a:rPr lang="fr-CH" sz="1200" dirty="0" err="1">
                <a:solidFill>
                  <a:srgbClr val="0033A0"/>
                </a:solidFill>
              </a:rPr>
              <a:t>WISArD</a:t>
            </a:r>
            <a:r>
              <a:rPr lang="fr-CH" sz="1200" dirty="0">
                <a:solidFill>
                  <a:srgbClr val="0033A0"/>
                </a:solidFill>
              </a:rPr>
              <a:t> Team: alpha-/beta </a:t>
            </a:r>
            <a:r>
              <a:rPr lang="fr-CH" sz="1200" dirty="0" err="1">
                <a:solidFill>
                  <a:srgbClr val="0033A0"/>
                </a:solidFill>
              </a:rPr>
              <a:t>decay</a:t>
            </a:r>
            <a:endParaRPr lang="fr-CH" sz="1200" dirty="0">
              <a:solidFill>
                <a:srgbClr val="0033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200" dirty="0">
                <a:solidFill>
                  <a:srgbClr val="0033A0"/>
                </a:solidFill>
              </a:rPr>
              <a:t>CMS Data </a:t>
            </a:r>
            <a:r>
              <a:rPr lang="fr-CH" sz="1200" dirty="0" err="1">
                <a:solidFill>
                  <a:srgbClr val="0033A0"/>
                </a:solidFill>
              </a:rPr>
              <a:t>Analysis</a:t>
            </a:r>
            <a:endParaRPr lang="fr-CH" sz="1200" dirty="0">
              <a:solidFill>
                <a:srgbClr val="0033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BE874-2AC1-453C-8292-ED359620CF92}"/>
              </a:ext>
            </a:extLst>
          </p:cNvPr>
          <p:cNvSpPr txBox="1"/>
          <p:nvPr/>
        </p:nvSpPr>
        <p:spPr>
          <a:xfrm>
            <a:off x="422795" y="3991773"/>
            <a:ext cx="4663905" cy="830997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/>
                </a:solidFill>
              </a:rPr>
              <a:t>Information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200" dirty="0" err="1">
                <a:solidFill>
                  <a:srgbClr val="0033A0"/>
                </a:solidFill>
              </a:rPr>
              <a:t>Anayzing</a:t>
            </a:r>
            <a:r>
              <a:rPr lang="fr-CH" sz="1200" dirty="0">
                <a:solidFill>
                  <a:srgbClr val="0033A0"/>
                </a:solidFill>
              </a:rPr>
              <a:t> massive </a:t>
            </a:r>
            <a:r>
              <a:rPr lang="fr-CH" sz="1200" dirty="0" err="1">
                <a:solidFill>
                  <a:srgbClr val="0033A0"/>
                </a:solidFill>
              </a:rPr>
              <a:t>datasets</a:t>
            </a:r>
            <a:r>
              <a:rPr lang="fr-CH" sz="1200" dirty="0">
                <a:solidFill>
                  <a:srgbClr val="0033A0"/>
                </a:solidFill>
              </a:rPr>
              <a:t> in the cloud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200" dirty="0">
                <a:solidFill>
                  <a:srgbClr val="0033A0"/>
                </a:solidFill>
              </a:rPr>
              <a:t>Internet of </a:t>
            </a:r>
            <a:r>
              <a:rPr lang="fr-CH" sz="1200" dirty="0" err="1">
                <a:solidFill>
                  <a:srgbClr val="0033A0"/>
                </a:solidFill>
              </a:rPr>
              <a:t>Things</a:t>
            </a:r>
            <a:r>
              <a:rPr lang="fr-CH" sz="1200" dirty="0">
                <a:solidFill>
                  <a:srgbClr val="0033A0"/>
                </a:solidFill>
              </a:rPr>
              <a:t> and data </a:t>
            </a:r>
            <a:r>
              <a:rPr lang="fr-CH" sz="1200" dirty="0" err="1">
                <a:solidFill>
                  <a:srgbClr val="0033A0"/>
                </a:solidFill>
              </a:rPr>
              <a:t>visualization</a:t>
            </a:r>
            <a:r>
              <a:rPr lang="fr-CH" sz="1200" dirty="0">
                <a:solidFill>
                  <a:srgbClr val="0033A0"/>
                </a:solidFill>
              </a:rPr>
              <a:t> in </a:t>
            </a:r>
            <a:r>
              <a:rPr lang="fr-CH" sz="1200" dirty="0" err="1">
                <a:solidFill>
                  <a:srgbClr val="0033A0"/>
                </a:solidFill>
              </a:rPr>
              <a:t>augmented</a:t>
            </a:r>
            <a:r>
              <a:rPr lang="fr-CH" sz="1200" dirty="0">
                <a:solidFill>
                  <a:srgbClr val="0033A0"/>
                </a:solidFill>
              </a:rPr>
              <a:t> reality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H" sz="1200" dirty="0">
              <a:solidFill>
                <a:srgbClr val="0033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B584B-C0A6-4B75-A211-AF4EEA36596D}"/>
              </a:ext>
            </a:extLst>
          </p:cNvPr>
          <p:cNvSpPr txBox="1"/>
          <p:nvPr/>
        </p:nvSpPr>
        <p:spPr>
          <a:xfrm>
            <a:off x="3773269" y="3044750"/>
            <a:ext cx="1672253" cy="461665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/>
                </a:solidFill>
              </a:rPr>
              <a:t>Detector </a:t>
            </a:r>
            <a:r>
              <a:rPr lang="fr-CH" sz="1200" b="1" dirty="0" err="1">
                <a:solidFill>
                  <a:schemeClr val="tx1"/>
                </a:solidFill>
              </a:rPr>
              <a:t>technology</a:t>
            </a:r>
            <a:endParaRPr lang="fr-CH" sz="1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200" dirty="0">
                <a:solidFill>
                  <a:srgbClr val="0033A0"/>
                </a:solidFill>
              </a:rPr>
              <a:t>Muon </a:t>
            </a:r>
            <a:r>
              <a:rPr lang="fr-CH" sz="1200" dirty="0" err="1">
                <a:solidFill>
                  <a:srgbClr val="0033A0"/>
                </a:solidFill>
              </a:rPr>
              <a:t>detection</a:t>
            </a:r>
            <a:endParaRPr lang="fr-CH" sz="1200" dirty="0">
              <a:solidFill>
                <a:srgbClr val="0033A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AB86ED-7865-48F1-BD75-BB8BB4B57664}"/>
              </a:ext>
            </a:extLst>
          </p:cNvPr>
          <p:cNvSpPr txBox="1"/>
          <p:nvPr/>
        </p:nvSpPr>
        <p:spPr>
          <a:xfrm>
            <a:off x="834321" y="5079980"/>
            <a:ext cx="4155305" cy="830997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1200" b="1" dirty="0">
                <a:solidFill>
                  <a:schemeClr val="tx1"/>
                </a:solidFill>
              </a:rPr>
              <a:t>Education and communication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200" dirty="0" err="1">
                <a:solidFill>
                  <a:srgbClr val="0033A0"/>
                </a:solidFill>
              </a:rPr>
              <a:t>Enhancing</a:t>
            </a:r>
            <a:r>
              <a:rPr lang="fr-CH" sz="1200" dirty="0">
                <a:solidFill>
                  <a:srgbClr val="0033A0"/>
                </a:solidFill>
              </a:rPr>
              <a:t> </a:t>
            </a:r>
            <a:r>
              <a:rPr lang="fr-CH" sz="1200" dirty="0" err="1">
                <a:solidFill>
                  <a:srgbClr val="0033A0"/>
                </a:solidFill>
              </a:rPr>
              <a:t>CERN's</a:t>
            </a:r>
            <a:r>
              <a:rPr lang="fr-CH" sz="1200" dirty="0">
                <a:solidFill>
                  <a:srgbClr val="0033A0"/>
                </a:solidFill>
              </a:rPr>
              <a:t> </a:t>
            </a:r>
            <a:r>
              <a:rPr lang="fr-CH" sz="1200" dirty="0" err="1">
                <a:solidFill>
                  <a:srgbClr val="0033A0"/>
                </a:solidFill>
              </a:rPr>
              <a:t>Educational</a:t>
            </a:r>
            <a:r>
              <a:rPr lang="fr-CH" sz="1200" dirty="0">
                <a:solidFill>
                  <a:srgbClr val="0033A0"/>
                </a:solidFill>
              </a:rPr>
              <a:t> </a:t>
            </a:r>
            <a:r>
              <a:rPr lang="fr-CH" sz="1200" dirty="0" err="1">
                <a:solidFill>
                  <a:srgbClr val="0033A0"/>
                </a:solidFill>
              </a:rPr>
              <a:t>Resources</a:t>
            </a:r>
            <a:r>
              <a:rPr lang="fr-CH" sz="1200" dirty="0">
                <a:solidFill>
                  <a:srgbClr val="0033A0"/>
                </a:solidFill>
              </a:rPr>
              <a:t> </a:t>
            </a:r>
            <a:r>
              <a:rPr lang="fr-CH" sz="1200" dirty="0" err="1">
                <a:solidFill>
                  <a:srgbClr val="0033A0"/>
                </a:solidFill>
              </a:rPr>
              <a:t>Database</a:t>
            </a:r>
            <a:br>
              <a:rPr lang="fr-CH" sz="1200" dirty="0">
                <a:solidFill>
                  <a:srgbClr val="0033A0"/>
                </a:solidFill>
              </a:rPr>
            </a:br>
            <a:r>
              <a:rPr lang="fr-CH" sz="1200" dirty="0">
                <a:solidFill>
                  <a:srgbClr val="0033A0"/>
                </a:solidFill>
              </a:rPr>
              <a:t>to test, </a:t>
            </a:r>
            <a:r>
              <a:rPr lang="fr-CH" sz="1200" dirty="0" err="1">
                <a:solidFill>
                  <a:srgbClr val="0033A0"/>
                </a:solidFill>
              </a:rPr>
              <a:t>evaluate</a:t>
            </a:r>
            <a:r>
              <a:rPr lang="fr-CH" sz="1200" dirty="0">
                <a:solidFill>
                  <a:srgbClr val="0033A0"/>
                </a:solidFill>
              </a:rPr>
              <a:t> and design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200" dirty="0">
                <a:solidFill>
                  <a:srgbClr val="0033A0"/>
                </a:solidFill>
              </a:rPr>
              <a:t>Science communication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DECFEF-6425-4B00-93C1-784F565F6EC0}"/>
              </a:ext>
            </a:extLst>
          </p:cNvPr>
          <p:cNvSpPr txBox="1"/>
          <p:nvPr/>
        </p:nvSpPr>
        <p:spPr>
          <a:xfrm>
            <a:off x="3543239" y="2001621"/>
            <a:ext cx="2132315" cy="646331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1200" b="1" dirty="0" err="1">
                <a:solidFill>
                  <a:schemeClr val="tx1"/>
                </a:solidFill>
              </a:rPr>
              <a:t>Safety</a:t>
            </a:r>
            <a:endParaRPr lang="fr-CH" sz="12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1200" dirty="0">
                <a:solidFill>
                  <a:srgbClr val="0033A0"/>
                </a:solidFill>
              </a:rPr>
              <a:t>Radioprotection and</a:t>
            </a:r>
            <a:br>
              <a:rPr lang="fr-CH" sz="1200" dirty="0">
                <a:solidFill>
                  <a:srgbClr val="0033A0"/>
                </a:solidFill>
              </a:rPr>
            </a:br>
            <a:r>
              <a:rPr lang="fr-CH" sz="1200" dirty="0" err="1">
                <a:solidFill>
                  <a:srgbClr val="0033A0"/>
                </a:solidFill>
              </a:rPr>
              <a:t>environment</a:t>
            </a:r>
            <a:r>
              <a:rPr lang="fr-CH" sz="1200" dirty="0">
                <a:solidFill>
                  <a:srgbClr val="0033A0"/>
                </a:solidFill>
              </a:rPr>
              <a:t> monitoring</a:t>
            </a:r>
          </a:p>
        </p:txBody>
      </p:sp>
    </p:spTree>
    <p:extLst>
      <p:ext uri="{BB962C8B-B14F-4D97-AF65-F5344CB8AC3E}">
        <p14:creationId xmlns:p14="http://schemas.microsoft.com/office/powerpoint/2010/main" val="938005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0AB42F5-4A50-42EB-970B-BE4AE32896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CH" sz="4800" dirty="0">
                <a:solidFill>
                  <a:schemeClr val="bg1"/>
                </a:solidFill>
              </a:rPr>
              <a:t>Workshops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53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tunnel&#10;&#10;Description automatically generated with medium confidence">
            <a:extLst>
              <a:ext uri="{FF2B5EF4-FFF2-40B4-BE49-F238E27FC236}">
                <a16:creationId xmlns:a16="http://schemas.microsoft.com/office/drawing/2014/main" id="{B3EA4199-2DBA-45EC-A43A-70C4058C2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CH" sz="4800" dirty="0" err="1">
                <a:solidFill>
                  <a:schemeClr val="bg1"/>
                </a:solidFill>
              </a:rPr>
              <a:t>Guided</a:t>
            </a:r>
            <a:r>
              <a:rPr lang="fr-CH" sz="4800" dirty="0">
                <a:solidFill>
                  <a:schemeClr val="bg1"/>
                </a:solidFill>
              </a:rPr>
              <a:t> tours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346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giving a presentation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4882C668-D0C2-42E2-BB44-4DC372C1B4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162"/>
            <a:ext cx="10515600" cy="1325563"/>
          </a:xfrm>
        </p:spPr>
        <p:txBody>
          <a:bodyPr>
            <a:normAutofit/>
          </a:bodyPr>
          <a:lstStyle/>
          <a:p>
            <a:r>
              <a:rPr lang="fr-CH" sz="4800" dirty="0">
                <a:solidFill>
                  <a:schemeClr val="bg1"/>
                </a:solidFill>
              </a:rPr>
              <a:t>Lectures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4729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E4CF0C0-A7FC-4B83-8EE1-ACE829D19DD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FA71C8-75B6-4A61-8AA3-BC5BBE188D5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A person jumping in the air&#10;&#10;Description automatically generated">
              <a:extLst>
                <a:ext uri="{FF2B5EF4-FFF2-40B4-BE49-F238E27FC236}">
                  <a16:creationId xmlns:a16="http://schemas.microsoft.com/office/drawing/2014/main" id="{5A5C42CE-5946-410E-A9F4-41E0C0D26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97"/>
            <a:stretch/>
          </p:blipFill>
          <p:spPr>
            <a:xfrm>
              <a:off x="4476751" y="0"/>
              <a:ext cx="6096000" cy="6858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0"/>
            <a:ext cx="10515600" cy="1325563"/>
          </a:xfrm>
        </p:spPr>
        <p:txBody>
          <a:bodyPr>
            <a:normAutofit/>
          </a:bodyPr>
          <a:lstStyle/>
          <a:p>
            <a:r>
              <a:rPr lang="fr-CH" sz="4800" dirty="0">
                <a:solidFill>
                  <a:schemeClr val="bg1"/>
                </a:solidFill>
              </a:rPr>
              <a:t>Events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573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a room&#10;&#10;Description automatically generated with low confidence">
            <a:extLst>
              <a:ext uri="{FF2B5EF4-FFF2-40B4-BE49-F238E27FC236}">
                <a16:creationId xmlns:a16="http://schemas.microsoft.com/office/drawing/2014/main" id="{60F3E17D-BD41-487B-9DB0-60893A83C7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1500"/>
            <a:ext cx="4124325" cy="812253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fr-CH" sz="4800" dirty="0">
                <a:solidFill>
                  <a:schemeClr val="bg1"/>
                </a:solidFill>
              </a:rPr>
              <a:t> Life on campus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241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8A04AD-4F96-40E8-890D-8B1239DF8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17C13E-D458-41F6-8DFB-CA7154F87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5931146"/>
            <a:ext cx="10515600" cy="1325563"/>
          </a:xfrm>
        </p:spPr>
        <p:txBody>
          <a:bodyPr anchor="t">
            <a:noAutofit/>
          </a:bodyPr>
          <a:lstStyle/>
          <a:p>
            <a:r>
              <a:rPr lang="fr-CH" dirty="0" err="1">
                <a:solidFill>
                  <a:srgbClr val="FFFFFF"/>
                </a:solidFill>
              </a:rPr>
              <a:t>Thank</a:t>
            </a:r>
            <a:r>
              <a:rPr lang="fr-CH" dirty="0">
                <a:solidFill>
                  <a:srgbClr val="FFFFFF"/>
                </a:solidFill>
              </a:rPr>
              <a:t> </a:t>
            </a:r>
            <a:r>
              <a:rPr lang="fr-CH" dirty="0" err="1">
                <a:solidFill>
                  <a:srgbClr val="FFFFFF"/>
                </a:solidFill>
              </a:rPr>
              <a:t>you</a:t>
            </a:r>
            <a:r>
              <a:rPr lang="fr-CH" dirty="0">
                <a:solidFill>
                  <a:srgbClr val="FFFFFF"/>
                </a:solidFill>
              </a:rPr>
              <a:t>    </a:t>
            </a:r>
            <a:r>
              <a:rPr lang="fr-CH" dirty="0" err="1">
                <a:solidFill>
                  <a:srgbClr val="FFFFFF"/>
                </a:solidFill>
              </a:rPr>
              <a:t>Bedankt</a:t>
            </a:r>
            <a:r>
              <a:rPr lang="fr-CH" dirty="0">
                <a:solidFill>
                  <a:srgbClr val="FFFFFF"/>
                </a:solidFill>
              </a:rPr>
              <a:t>    Merci    </a:t>
            </a:r>
            <a:r>
              <a:rPr lang="fr-CH" dirty="0" err="1">
                <a:solidFill>
                  <a:srgbClr val="FFFFFF"/>
                </a:solidFill>
              </a:rPr>
              <a:t>Danke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4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24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66875F-0247-4D8C-8BE9-B4D1FE35D9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5"/>
          <a:stretch/>
        </p:blipFill>
        <p:spPr>
          <a:xfrm>
            <a:off x="0" y="-20473"/>
            <a:ext cx="12192000" cy="68966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34331"/>
            <a:ext cx="1108594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593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D5D3CE-AC26-4010-BFC4-5FDA29D38D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t="26888"/>
          <a:stretch/>
        </p:blipFill>
        <p:spPr>
          <a:xfrm>
            <a:off x="0" y="-15498"/>
            <a:ext cx="12192000" cy="6873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34331"/>
            <a:ext cx="1108594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Accelerators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379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D65D89-E9A9-41B0-83F7-DE44F1B38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" t="16827" r="28649" b="23570"/>
          <a:stretch/>
        </p:blipFill>
        <p:spPr>
          <a:xfrm>
            <a:off x="-1" y="-13448"/>
            <a:ext cx="12192001" cy="6871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34331"/>
            <a:ext cx="1108594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Detectors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109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7C08007-C137-4538-A8FC-1724D2E8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116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525" y="5434331"/>
            <a:ext cx="962861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33A0"/>
                </a:solidFill>
              </a:rPr>
              <a:t>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74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5DBC3E5-FAA7-409E-8F15-1B299AF1F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6055"/>
            <a:ext cx="11085945" cy="1325563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E0615-079D-48D7-A9FC-B7185E19D16E}"/>
              </a:ext>
            </a:extLst>
          </p:cNvPr>
          <p:cNvSpPr txBox="1"/>
          <p:nvPr/>
        </p:nvSpPr>
        <p:spPr>
          <a:xfrm>
            <a:off x="267985" y="3885099"/>
            <a:ext cx="3993401" cy="923330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b="1" dirty="0" err="1">
                <a:solidFill>
                  <a:schemeClr val="tx1"/>
                </a:solidFill>
              </a:rPr>
              <a:t>Teachers</a:t>
            </a:r>
            <a:endParaRPr lang="fr-CH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33A0"/>
                </a:solidFill>
              </a:rPr>
              <a:t>International </a:t>
            </a:r>
            <a:r>
              <a:rPr lang="fr-CH" dirty="0" err="1">
                <a:solidFill>
                  <a:srgbClr val="0033A0"/>
                </a:solidFill>
              </a:rPr>
              <a:t>teacher</a:t>
            </a:r>
            <a:r>
              <a:rPr lang="fr-CH" dirty="0">
                <a:solidFill>
                  <a:srgbClr val="0033A0"/>
                </a:solidFill>
              </a:rPr>
              <a:t> programmes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33A0"/>
                </a:solidFill>
              </a:rPr>
              <a:t>National </a:t>
            </a:r>
            <a:r>
              <a:rPr lang="fr-CH" dirty="0" err="1">
                <a:solidFill>
                  <a:srgbClr val="0033A0"/>
                </a:solidFill>
              </a:rPr>
              <a:t>teacher</a:t>
            </a:r>
            <a:r>
              <a:rPr lang="fr-CH" dirty="0">
                <a:solidFill>
                  <a:srgbClr val="0033A0"/>
                </a:solidFill>
              </a:rPr>
              <a:t> programmes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D920FB-E629-4411-9C6B-73C12EC064CB}"/>
              </a:ext>
            </a:extLst>
          </p:cNvPr>
          <p:cNvSpPr txBox="1"/>
          <p:nvPr/>
        </p:nvSpPr>
        <p:spPr>
          <a:xfrm>
            <a:off x="267985" y="5113824"/>
            <a:ext cx="6019597" cy="1477328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b="1" dirty="0" err="1">
                <a:solidFill>
                  <a:schemeClr val="tx1"/>
                </a:solidFill>
              </a:rPr>
              <a:t>Students</a:t>
            </a:r>
            <a:endParaRPr lang="fr-CH" dirty="0">
              <a:solidFill>
                <a:srgbClr val="0033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33A0"/>
                </a:solidFill>
              </a:rPr>
              <a:t>High-School </a:t>
            </a:r>
            <a:r>
              <a:rPr lang="fr-CH" dirty="0" err="1">
                <a:solidFill>
                  <a:srgbClr val="0033A0"/>
                </a:solidFill>
              </a:rPr>
              <a:t>Students</a:t>
            </a:r>
            <a:r>
              <a:rPr lang="fr-CH" dirty="0">
                <a:solidFill>
                  <a:srgbClr val="0033A0"/>
                </a:solidFill>
              </a:rPr>
              <a:t> </a:t>
            </a:r>
            <a:r>
              <a:rPr lang="fr-CH" dirty="0" err="1">
                <a:solidFill>
                  <a:srgbClr val="0033A0"/>
                </a:solidFill>
              </a:rPr>
              <a:t>Internship</a:t>
            </a:r>
            <a:r>
              <a:rPr lang="fr-CH" dirty="0">
                <a:solidFill>
                  <a:srgbClr val="0033A0"/>
                </a:solidFill>
              </a:rPr>
              <a:t> Programme (HSSIP)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 err="1">
                <a:solidFill>
                  <a:srgbClr val="0033A0"/>
                </a:solidFill>
              </a:rPr>
              <a:t>Beamline</a:t>
            </a:r>
            <a:r>
              <a:rPr lang="fr-CH" dirty="0">
                <a:solidFill>
                  <a:srgbClr val="0033A0"/>
                </a:solidFill>
              </a:rPr>
              <a:t> for </a:t>
            </a:r>
            <a:r>
              <a:rPr lang="fr-CH" dirty="0" err="1">
                <a:solidFill>
                  <a:srgbClr val="0033A0"/>
                </a:solidFill>
              </a:rPr>
              <a:t>schools</a:t>
            </a:r>
            <a:endParaRPr lang="fr-CH" dirty="0">
              <a:solidFill>
                <a:srgbClr val="0033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33A0"/>
                </a:solidFill>
              </a:rPr>
              <a:t>S’Cool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0033A0"/>
                </a:solidFill>
              </a:rPr>
              <a:t>Dans la peau de scientifiques</a:t>
            </a:r>
          </a:p>
        </p:txBody>
      </p:sp>
    </p:spTree>
    <p:extLst>
      <p:ext uri="{BB962C8B-B14F-4D97-AF65-F5344CB8AC3E}">
        <p14:creationId xmlns:p14="http://schemas.microsoft.com/office/powerpoint/2010/main" val="3008543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0FF4F7-2E13-43D4-82A0-A70870D6A3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92"/>
          <a:stretch/>
        </p:blipFill>
        <p:spPr>
          <a:xfrm>
            <a:off x="-2573" y="-4764"/>
            <a:ext cx="12194573" cy="6862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6055"/>
            <a:ext cx="11085945" cy="1325563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0033A0"/>
                </a:solidFill>
              </a:rPr>
              <a:t>General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E0615-079D-48D7-A9FC-B7185E19D16E}"/>
              </a:ext>
            </a:extLst>
          </p:cNvPr>
          <p:cNvSpPr txBox="1"/>
          <p:nvPr/>
        </p:nvSpPr>
        <p:spPr>
          <a:xfrm>
            <a:off x="487060" y="4654936"/>
            <a:ext cx="2390398" cy="1938992"/>
          </a:xfrm>
          <a:prstGeom prst="rect">
            <a:avLst/>
          </a:prstGeom>
          <a:solidFill>
            <a:schemeClr val="accent5">
              <a:lumMod val="25000"/>
              <a:lumOff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fr-CH" sz="2400" b="1" dirty="0" err="1">
                <a:solidFill>
                  <a:schemeClr val="tx1"/>
                </a:solidFill>
              </a:rPr>
              <a:t>Guided</a:t>
            </a:r>
            <a:r>
              <a:rPr lang="fr-CH" sz="2400" b="1" dirty="0">
                <a:solidFill>
                  <a:schemeClr val="tx1"/>
                </a:solidFill>
              </a:rPr>
              <a:t> Tours</a:t>
            </a:r>
          </a:p>
          <a:p>
            <a:pPr algn="l"/>
            <a:r>
              <a:rPr lang="fr-CH" sz="2400" b="1" dirty="0"/>
              <a:t>Exhibitions</a:t>
            </a:r>
          </a:p>
          <a:p>
            <a:pPr algn="l"/>
            <a:r>
              <a:rPr lang="fr-CH" sz="2400" b="1" dirty="0"/>
              <a:t>Science shows</a:t>
            </a:r>
          </a:p>
          <a:p>
            <a:pPr algn="l"/>
            <a:r>
              <a:rPr lang="fr-CH" sz="2400" b="1" dirty="0"/>
              <a:t>Hands on </a:t>
            </a:r>
            <a:r>
              <a:rPr lang="fr-CH" sz="2400" b="1" dirty="0" err="1"/>
              <a:t>labs</a:t>
            </a:r>
            <a:endParaRPr lang="fr-CH" sz="2400" b="1" dirty="0"/>
          </a:p>
          <a:p>
            <a:pPr algn="l"/>
            <a:r>
              <a:rPr lang="fr-CH" sz="2400" b="1" dirty="0">
                <a:solidFill>
                  <a:schemeClr val="tx1"/>
                </a:solidFill>
              </a:rPr>
              <a:t>Public events</a:t>
            </a:r>
          </a:p>
        </p:txBody>
      </p:sp>
    </p:spTree>
    <p:extLst>
      <p:ext uri="{BB962C8B-B14F-4D97-AF65-F5344CB8AC3E}">
        <p14:creationId xmlns:p14="http://schemas.microsoft.com/office/powerpoint/2010/main" val="686143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800" dirty="0"/>
              <a:t>HSSIP in a </a:t>
            </a:r>
            <a:r>
              <a:rPr lang="fr-CH" sz="4800" dirty="0" err="1"/>
              <a:t>nutshell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65A56-059F-8842-B343-186FF6E6F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08671"/>
            <a:ext cx="4119390" cy="3330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000" b="1" dirty="0"/>
              <a:t>Goals</a:t>
            </a:r>
            <a:br>
              <a:rPr lang="fr-CH" sz="2000" dirty="0"/>
            </a:br>
            <a:endParaRPr lang="fr-CH" sz="2000" dirty="0"/>
          </a:p>
          <a:p>
            <a:pPr marL="342900" indent="-342900"/>
            <a:r>
              <a:rPr lang="en-GB" sz="2000" dirty="0"/>
              <a:t>Hands-on opportunity in an international research laboratory</a:t>
            </a:r>
          </a:p>
          <a:p>
            <a:pPr marL="342900" indent="-342900"/>
            <a:r>
              <a:rPr lang="en-GB" sz="2000" dirty="0"/>
              <a:t>Instilling scientific curiosity </a:t>
            </a:r>
          </a:p>
          <a:p>
            <a:pPr marL="342900" indent="-342900"/>
            <a:r>
              <a:rPr lang="en-GB" sz="2000" dirty="0"/>
              <a:t>Motivating high-school students to take on a career in science, engineering, or another subject related to fundamental research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867864-9A87-4515-9761-D2DBD0D7651C}"/>
              </a:ext>
            </a:extLst>
          </p:cNvPr>
          <p:cNvSpPr txBox="1"/>
          <p:nvPr/>
        </p:nvSpPr>
        <p:spPr>
          <a:xfrm>
            <a:off x="5110911" y="2505496"/>
            <a:ext cx="668815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CH" sz="2000" b="1" dirty="0"/>
              <a:t>Format</a:t>
            </a:r>
            <a:br>
              <a:rPr lang="fr-CH" sz="2000" dirty="0"/>
            </a:b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5 </a:t>
            </a:r>
            <a:r>
              <a:rPr lang="fr-CH" sz="2000" dirty="0" err="1"/>
              <a:t>Member</a:t>
            </a:r>
            <a:r>
              <a:rPr lang="fr-CH" sz="2000" dirty="0"/>
              <a:t> States per </a:t>
            </a:r>
            <a:r>
              <a:rPr lang="fr-CH" sz="2000" dirty="0" err="1"/>
              <a:t>year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Up to 24 high-school </a:t>
            </a:r>
            <a:r>
              <a:rPr lang="fr-CH" sz="2000" dirty="0" err="1"/>
              <a:t>students</a:t>
            </a:r>
            <a:r>
              <a:rPr lang="fr-CH" sz="2000" dirty="0"/>
              <a:t> (16 </a:t>
            </a:r>
            <a:r>
              <a:rPr lang="fr-CH" sz="2000" dirty="0" err="1"/>
              <a:t>years</a:t>
            </a:r>
            <a:r>
              <a:rPr lang="fr-CH" sz="2000" dirty="0"/>
              <a:t>+)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/>
              <a:t>Two</a:t>
            </a:r>
            <a:r>
              <a:rPr lang="fr-CH" sz="2000" dirty="0"/>
              <a:t> </a:t>
            </a:r>
            <a:r>
              <a:rPr lang="fr-CH" sz="2000" dirty="0" err="1"/>
              <a:t>weeks</a:t>
            </a:r>
            <a:r>
              <a:rPr lang="fr-CH" sz="2000" dirty="0"/>
              <a:t> </a:t>
            </a:r>
            <a:r>
              <a:rPr lang="fr-CH" sz="2000" dirty="0" err="1"/>
              <a:t>internship</a:t>
            </a:r>
            <a:r>
              <a:rPr lang="fr-CH" sz="2000" dirty="0"/>
              <a:t>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/>
              <a:t>Two</a:t>
            </a:r>
            <a:r>
              <a:rPr lang="fr-CH" sz="2000" dirty="0"/>
              <a:t> </a:t>
            </a:r>
            <a:r>
              <a:rPr lang="fr-CH" sz="2000" dirty="0" err="1"/>
              <a:t>accompanying</a:t>
            </a:r>
            <a:r>
              <a:rPr lang="fr-CH" sz="2000" dirty="0"/>
              <a:t> </a:t>
            </a:r>
            <a:r>
              <a:rPr lang="fr-CH" sz="2000" dirty="0" err="1"/>
              <a:t>teachers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One national </a:t>
            </a:r>
            <a:r>
              <a:rPr lang="fr-CH" sz="2000" dirty="0" err="1"/>
              <a:t>coordinator</a:t>
            </a:r>
            <a:r>
              <a:rPr lang="fr-CH" sz="2000" dirty="0"/>
              <a:t>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err="1"/>
              <a:t>Two</a:t>
            </a:r>
            <a:r>
              <a:rPr lang="fr-CH" sz="2000" dirty="0"/>
              <a:t> national </a:t>
            </a:r>
            <a:r>
              <a:rPr lang="fr-CH" sz="2000" dirty="0" err="1"/>
              <a:t>coordinators</a:t>
            </a:r>
            <a:r>
              <a:rPr lang="fr-CH" sz="2000" dirty="0"/>
              <a:t> in the country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12 </a:t>
            </a:r>
            <a:r>
              <a:rPr lang="fr-CH" sz="2000" dirty="0" err="1"/>
              <a:t>projects</a:t>
            </a:r>
            <a:r>
              <a:rPr lang="fr-CH" sz="2000" dirty="0"/>
              <a:t> to </a:t>
            </a:r>
            <a:r>
              <a:rPr lang="fr-CH" sz="2000" dirty="0" err="1"/>
              <a:t>be</a:t>
            </a:r>
            <a:r>
              <a:rPr lang="fr-CH" sz="2000" dirty="0"/>
              <a:t> </a:t>
            </a:r>
            <a:r>
              <a:rPr lang="fr-CH" sz="2000" dirty="0" err="1"/>
              <a:t>assigned</a:t>
            </a:r>
            <a:r>
              <a:rPr lang="fr-CH" sz="2000" dirty="0"/>
              <a:t> to pairs of </a:t>
            </a:r>
            <a:r>
              <a:rPr lang="fr-CH" sz="2000" dirty="0" err="1"/>
              <a:t>students</a:t>
            </a:r>
            <a:endParaRPr lang="fr-CH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/>
              <a:t>12 </a:t>
            </a:r>
            <a:r>
              <a:rPr lang="fr-CH" sz="2000" dirty="0" err="1"/>
              <a:t>supervisors</a:t>
            </a:r>
            <a:r>
              <a:rPr lang="fr-CH" sz="2000" dirty="0"/>
              <a:t> (</a:t>
            </a:r>
            <a:r>
              <a:rPr lang="fr-CH" sz="2000" dirty="0" err="1"/>
              <a:t>possibly</a:t>
            </a:r>
            <a:r>
              <a:rPr lang="fr-CH" sz="2000" dirty="0"/>
              <a:t> in </a:t>
            </a:r>
            <a:r>
              <a:rPr lang="fr-CH" sz="2000" dirty="0" err="1"/>
              <a:t>sutdent’s</a:t>
            </a:r>
            <a:r>
              <a:rPr lang="fr-CH" sz="2000" dirty="0"/>
              <a:t> </a:t>
            </a:r>
            <a:r>
              <a:rPr lang="fr-CH" sz="2000" dirty="0" err="1"/>
              <a:t>mother</a:t>
            </a:r>
            <a:r>
              <a:rPr lang="fr-CH" sz="2000" dirty="0"/>
              <a:t> </a:t>
            </a:r>
            <a:r>
              <a:rPr lang="fr-CH" sz="2000" dirty="0" err="1"/>
              <a:t>tongue</a:t>
            </a:r>
            <a:r>
              <a:rPr lang="fr-CH" sz="2000" dirty="0"/>
              <a:t>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128637-143B-4FE9-B849-8DE490428DDF}"/>
              </a:ext>
            </a:extLst>
          </p:cNvPr>
          <p:cNvSpPr txBox="1">
            <a:spLocks/>
          </p:cNvSpPr>
          <p:nvPr/>
        </p:nvSpPr>
        <p:spPr>
          <a:xfrm>
            <a:off x="838199" y="1690688"/>
            <a:ext cx="10668921" cy="3330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sz="2000" b="1" dirty="0"/>
              <a:t>Part of </a:t>
            </a:r>
            <a:r>
              <a:rPr lang="fr-CH" sz="2000" b="1" dirty="0" err="1"/>
              <a:t>CERN’s</a:t>
            </a:r>
            <a:r>
              <a:rPr lang="fr-CH" sz="2000" b="1" dirty="0"/>
              <a:t> </a:t>
            </a:r>
            <a:r>
              <a:rPr lang="fr-CH" sz="2000" b="1" dirty="0" err="1"/>
              <a:t>teachers</a:t>
            </a:r>
            <a:r>
              <a:rPr lang="fr-CH" sz="2000" b="1" dirty="0"/>
              <a:t> and </a:t>
            </a:r>
            <a:r>
              <a:rPr lang="fr-CH" sz="2000" b="1" dirty="0" err="1"/>
              <a:t>students</a:t>
            </a:r>
            <a:r>
              <a:rPr lang="fr-CH" sz="2000" b="1" dirty="0"/>
              <a:t> programmes </a:t>
            </a:r>
            <a:r>
              <a:rPr lang="fr-CH" sz="2000" b="1" dirty="0" err="1"/>
              <a:t>offered</a:t>
            </a:r>
            <a:r>
              <a:rPr lang="fr-CH" sz="2000" b="1" dirty="0"/>
              <a:t> by CERN Education, Communication and </a:t>
            </a:r>
            <a:r>
              <a:rPr lang="fr-CH" sz="2000" b="1" dirty="0" err="1"/>
              <a:t>Outreach</a:t>
            </a:r>
            <a:r>
              <a:rPr lang="fr-CH" sz="2000" b="1" dirty="0"/>
              <a:t> group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5157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6AE35-8420-3547-9AED-4D8A784F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800" dirty="0"/>
              <a:t>All HSSIP programmes </a:t>
            </a:r>
            <a:r>
              <a:rPr lang="fr-CH" sz="4800" dirty="0" err="1"/>
              <a:t>so</a:t>
            </a:r>
            <a:r>
              <a:rPr lang="fr-CH" sz="4800" dirty="0"/>
              <a:t> far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21EED-A8DB-FC4E-9540-433105B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pPr/>
              <a:t>9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95004"/>
              </p:ext>
            </p:extLst>
          </p:nvPr>
        </p:nvGraphicFramePr>
        <p:xfrm>
          <a:off x="386509" y="2572037"/>
          <a:ext cx="1096729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0095">
                  <a:extLst>
                    <a:ext uri="{9D8B030D-6E8A-4147-A177-3AD203B41FA5}">
                      <a16:colId xmlns:a16="http://schemas.microsoft.com/office/drawing/2014/main" val="1369575863"/>
                    </a:ext>
                  </a:extLst>
                </a:gridCol>
                <a:gridCol w="2181802">
                  <a:extLst>
                    <a:ext uri="{9D8B030D-6E8A-4147-A177-3AD203B41FA5}">
                      <a16:colId xmlns:a16="http://schemas.microsoft.com/office/drawing/2014/main" val="3446385341"/>
                    </a:ext>
                  </a:extLst>
                </a:gridCol>
                <a:gridCol w="1615590">
                  <a:extLst>
                    <a:ext uri="{9D8B030D-6E8A-4147-A177-3AD203B41FA5}">
                      <a16:colId xmlns:a16="http://schemas.microsoft.com/office/drawing/2014/main" val="3621716971"/>
                    </a:ext>
                  </a:extLst>
                </a:gridCol>
                <a:gridCol w="1414934">
                  <a:extLst>
                    <a:ext uri="{9D8B030D-6E8A-4147-A177-3AD203B41FA5}">
                      <a16:colId xmlns:a16="http://schemas.microsoft.com/office/drawing/2014/main" val="936254955"/>
                    </a:ext>
                  </a:extLst>
                </a:gridCol>
                <a:gridCol w="1982958">
                  <a:extLst>
                    <a:ext uri="{9D8B030D-6E8A-4147-A177-3AD203B41FA5}">
                      <a16:colId xmlns:a16="http://schemas.microsoft.com/office/drawing/2014/main" val="1492029535"/>
                    </a:ext>
                  </a:extLst>
                </a:gridCol>
                <a:gridCol w="2231911">
                  <a:extLst>
                    <a:ext uri="{9D8B030D-6E8A-4147-A177-3AD203B41FA5}">
                      <a16:colId xmlns:a16="http://schemas.microsoft.com/office/drawing/2014/main" val="2527247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2017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2018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2019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2020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2021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2022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709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Bulgaria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Czech</a:t>
                      </a:r>
                      <a:r>
                        <a:rPr lang="fr-CH" baseline="0" dirty="0"/>
                        <a:t> </a:t>
                      </a:r>
                      <a:r>
                        <a:rPr lang="fr-CH" baseline="0" dirty="0" err="1"/>
                        <a:t>republic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Austria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Greece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Italy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061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       France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Israel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Finland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Denmark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Serbia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95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Hungary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aseline="0" dirty="0"/>
                        <a:t>       </a:t>
                      </a:r>
                      <a:r>
                        <a:rPr lang="fr-CH" baseline="0" dirty="0" err="1"/>
                        <a:t>Netherlands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Germany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Switzerland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593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Norway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Poland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Slovakia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Belgium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599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       Portugal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</a:t>
                      </a:r>
                      <a:r>
                        <a:rPr lang="fr-CH" dirty="0" err="1"/>
                        <a:t>Sweden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Spain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       Romania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365635"/>
                  </a:ext>
                </a:extLst>
              </a:tr>
            </a:tbl>
          </a:graphicData>
        </a:graphic>
      </p:graphicFrame>
      <p:pic>
        <p:nvPicPr>
          <p:cNvPr id="1026" name="Picture 2" descr="https://international-relations.web.cern.ch/sites/international-relations.web.cern.ch/files/states/flags/small/Austr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90" y="3025627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nternational-relations.web.cern.ch/sites/international-relations.web.cern.ch/files/states/flags/small/Belgi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40" y="4147290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nternational-relations.web.cern.ch/sites/international-relations.web.cern.ch/files/states/flags/small/Bulgar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8" y="3025627"/>
            <a:ext cx="328754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nternational-relations.web.cern.ch/sites/international-relations.web.cern.ch/files/states/flags/small/Czech%20Republ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88" y="3025627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nternational-relations.web.cern.ch/sites/international-relations.web.cern.ch/files/states/flags/small/Denmar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40" y="3389695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nternational-relations.web.cern.ch/sites/international-relations.web.cern.ch/files/states/flags/small/Finlan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89" y="3386901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nternational-relations.web.cern.ch/sites/international-relations.web.cern.ch/files/states/flags/small/Franc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6" y="3386901"/>
            <a:ext cx="299136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nternational-relations.web.cern.ch/sites/international-relations.web.cern.ch/files/states/flags/small/German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28" y="3772553"/>
            <a:ext cx="299136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nternational-relations.web.cern.ch/sites/international-relations.web.cern.ch/files/states/flags/small/Greec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690" y="3025627"/>
            <a:ext cx="299136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international-relations.web.cern.ch/sites/international-relations.web.cern.ch/files/states/flags/small/Hungary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07" y="3776796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international-relations.web.cern.ch/sites/international-relations.web.cern.ch/files/states/flags/small/Israe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87" y="3388433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international-relations.web.cern.ch/sites/international-relations.web.cern.ch/files/states/flags/small/Netherland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86" y="3776795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international-relations.web.cern.ch/sites/international-relations.web.cern.ch/files/states/flags/small/Norway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6" y="4147291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international-relations.web.cern.ch/sites/international-relations.web.cern.ch/files/states/flags/small/Polan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86" y="4148913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international-relations.web.cern.ch/sites/international-relations.web.cern.ch/files/states/flags/small/Portugal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6" y="4517786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international-relations.web.cern.ch/sites/international-relations.web.cern.ch/files/states/flags/small/Romania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40" y="4517784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international-relations.web.cern.ch/sites/international-relations.web.cern.ch/files/states/flags/small/Slovak%20Republic_0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28" y="4147291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international-relations.web.cern.ch/sites/international-relations.web.cern.ch/files/states/flags/small/Spain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828" y="4517785"/>
            <a:ext cx="29617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international-relations.web.cern.ch/sites/international-relations.web.cern.ch/files/states/flags/small/Sweeden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00" y="4520351"/>
            <a:ext cx="313945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international-relations.web.cern.ch/sites/international-relations.web.cern.ch/files/states/flags/small/Switzerland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408" y="3779205"/>
            <a:ext cx="198437" cy="19843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82" y="3202450"/>
            <a:ext cx="1272780" cy="1283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9B9D2-C6C9-4151-8C90-C0144A445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513" y="3024059"/>
            <a:ext cx="296175" cy="19662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3C551A9-8CD0-4DD8-8E8C-30AF66144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513" y="3416684"/>
            <a:ext cx="283049" cy="187906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791278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16-9">
  <a:themeElements>
    <a:clrScheme name="HSSIP colors">
      <a:dk1>
        <a:srgbClr val="0033A0"/>
      </a:dk1>
      <a:lt1>
        <a:srgbClr val="FFFFFF"/>
      </a:lt1>
      <a:dk2>
        <a:srgbClr val="19244C"/>
      </a:dk2>
      <a:lt2>
        <a:srgbClr val="E7E6E6"/>
      </a:lt2>
      <a:accent1>
        <a:srgbClr val="0033A0"/>
      </a:accent1>
      <a:accent2>
        <a:srgbClr val="EE3434"/>
      </a:accent2>
      <a:accent3>
        <a:srgbClr val="FFCC24"/>
      </a:accent3>
      <a:accent4>
        <a:srgbClr val="65C4DA"/>
      </a:accent4>
      <a:accent5>
        <a:srgbClr val="19244C"/>
      </a:accent5>
      <a:accent6>
        <a:srgbClr val="B6C1CB"/>
      </a:accent6>
      <a:hlink>
        <a:srgbClr val="65C4DB"/>
      </a:hlink>
      <a:folHlink>
        <a:srgbClr val="19244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.potx" id="{0BD87021-363C-4094-88DD-A6D0A1158204}" vid="{8EDEE2E5-01A7-40FC-B6BE-248B8C35BD51}"/>
    </a:ext>
  </a:extLst>
</a:theme>
</file>

<file path=ppt/theme/theme2.xml><?xml version="1.0" encoding="utf-8"?>
<a:theme xmlns:a="http://schemas.openxmlformats.org/drawingml/2006/main" name="End Slides">
  <a:themeElements>
    <a:clrScheme name="HSSIP colors">
      <a:dk1>
        <a:srgbClr val="0033A0"/>
      </a:dk1>
      <a:lt1>
        <a:srgbClr val="FFFFFF"/>
      </a:lt1>
      <a:dk2>
        <a:srgbClr val="19244C"/>
      </a:dk2>
      <a:lt2>
        <a:srgbClr val="E7E6E6"/>
      </a:lt2>
      <a:accent1>
        <a:srgbClr val="0033A0"/>
      </a:accent1>
      <a:accent2>
        <a:srgbClr val="EE3434"/>
      </a:accent2>
      <a:accent3>
        <a:srgbClr val="FFCC24"/>
      </a:accent3>
      <a:accent4>
        <a:srgbClr val="65C4DA"/>
      </a:accent4>
      <a:accent5>
        <a:srgbClr val="19244C"/>
      </a:accent5>
      <a:accent6>
        <a:srgbClr val="B6C1CB"/>
      </a:accent6>
      <a:hlink>
        <a:srgbClr val="65C4DB"/>
      </a:hlink>
      <a:folHlink>
        <a:srgbClr val="19244C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.potx" id="{0BD87021-363C-4094-88DD-A6D0A1158204}" vid="{F6AFEA46-3E61-403F-8E23-7A49BCE470C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Presentation3</Template>
  <TotalTime>328</TotalTime>
  <Words>342</Words>
  <Application>Microsoft Office PowerPoint</Application>
  <PresentationFormat>Grand écran</PresentationFormat>
  <Paragraphs>109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CERNCorporate16-9</vt:lpstr>
      <vt:lpstr>End Slides</vt:lpstr>
      <vt:lpstr>Présentation PowerPoint</vt:lpstr>
      <vt:lpstr>CERN</vt:lpstr>
      <vt:lpstr>Accelerators</vt:lpstr>
      <vt:lpstr>Detectors</vt:lpstr>
      <vt:lpstr>Technology</vt:lpstr>
      <vt:lpstr>Education</vt:lpstr>
      <vt:lpstr>General public</vt:lpstr>
      <vt:lpstr>HSSIP in a nutshell</vt:lpstr>
      <vt:lpstr>All HSSIP programmes so far</vt:lpstr>
      <vt:lpstr>BE-HSSIP selection</vt:lpstr>
      <vt:lpstr>BE-HSSIP Projects</vt:lpstr>
      <vt:lpstr>Workshops</vt:lpstr>
      <vt:lpstr>Guided tours</vt:lpstr>
      <vt:lpstr>Lectures </vt:lpstr>
      <vt:lpstr>Events</vt:lpstr>
      <vt:lpstr> Life on campus</vt:lpstr>
      <vt:lpstr>Thank you    Bedankt    Merci    Danke</vt:lpstr>
      <vt:lpstr>Présentation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Mathieson</dc:creator>
  <cp:lastModifiedBy>François Briard</cp:lastModifiedBy>
  <cp:revision>142</cp:revision>
  <dcterms:created xsi:type="dcterms:W3CDTF">2016-01-26T10:53:29Z</dcterms:created>
  <dcterms:modified xsi:type="dcterms:W3CDTF">2022-03-24T10:15:30Z</dcterms:modified>
</cp:coreProperties>
</file>