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"/>
  </p:notesMasterIdLst>
  <p:handoutMasterIdLst>
    <p:handoutMasterId r:id="rId14"/>
  </p:handoutMasterIdLst>
  <p:sldIdLst>
    <p:sldId id="376" r:id="rId2"/>
    <p:sldId id="256" r:id="rId3"/>
    <p:sldId id="345" r:id="rId4"/>
    <p:sldId id="294" r:id="rId5"/>
    <p:sldId id="264" r:id="rId6"/>
    <p:sldId id="377" r:id="rId7"/>
    <p:sldId id="380" r:id="rId8"/>
    <p:sldId id="280" r:id="rId9"/>
    <p:sldId id="378" r:id="rId10"/>
    <p:sldId id="379" r:id="rId11"/>
    <p:sldId id="381" r:id="rId12"/>
  </p:sldIdLst>
  <p:sldSz cx="9144000" cy="6858000" type="screen4x3"/>
  <p:notesSz cx="6858000" cy="96377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A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09" autoAdjust="0"/>
    <p:restoredTop sz="93115"/>
  </p:normalViewPr>
  <p:slideViewPr>
    <p:cSldViewPr>
      <p:cViewPr>
        <p:scale>
          <a:sx n="112" d="100"/>
          <a:sy n="112" d="100"/>
        </p:scale>
        <p:origin x="2000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7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E96F3E46-C57C-47D1-8F0F-1B42DBBF87D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1C64565B-7928-4A0C-AEF0-E52E616BA4C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73060" name="Rectangle 4">
            <a:extLst>
              <a:ext uri="{FF2B5EF4-FFF2-40B4-BE49-F238E27FC236}">
                <a16:creationId xmlns:a16="http://schemas.microsoft.com/office/drawing/2014/main" id="{7B01C675-A1A6-4DA8-856F-FFC570E5D44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3525"/>
            <a:ext cx="2971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73061" name="Rectangle 5">
            <a:extLst>
              <a:ext uri="{FF2B5EF4-FFF2-40B4-BE49-F238E27FC236}">
                <a16:creationId xmlns:a16="http://schemas.microsoft.com/office/drawing/2014/main" id="{506B9FD1-6434-459D-A34B-1481A54735D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153525"/>
            <a:ext cx="2971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85F53ED-D7EF-9446-A4D4-F7A3269BA0B6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BF32286-A259-4939-B58F-1377B551C85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6119B1FA-4327-438A-A003-24EE0BE5D75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FC2DCF47-DCCA-FA49-BAD2-D01CB6AE71A6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019175" y="722313"/>
            <a:ext cx="4819650" cy="3614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F9206E66-195E-425E-B8BC-A9D67258E20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78350"/>
            <a:ext cx="5486400" cy="43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69D9EF8A-7634-40BE-83A2-3D35CDCBCE2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3525"/>
            <a:ext cx="2971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E27D6DB0-AFB8-4260-AFC8-CC1AD79CF5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153525"/>
            <a:ext cx="2971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6D10218-155E-C14E-99E7-7E6383E6F92A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F5363C-6FA7-5246-839B-B8E44A0C1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BEA3A6-2A91-3F44-B64C-75FC9CAF48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E9E1CB-EA5A-6A45-9004-598E130FA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D5613-FD12-EF4C-983B-54B044B99BA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512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E55C40-BC1D-A644-8161-2C4F76C9BC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266439-C8F8-6C4D-970E-7F80B19670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234754-0A7D-6D43-B1CD-6021224BA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7F50B-75DD-FD4B-AE21-08335335B1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336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67599B-C6EA-C343-A136-BADA737C2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80CDC8-7556-2140-88F9-0CA4CC4CC7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C065EF-6ACC-D841-81B7-FF4D0480E2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8ABF3-908B-BE4F-A6A1-C01A667B678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9353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BEAB38-23D3-D44D-BA12-9CC944FC28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8D73E97-DB2E-5949-803C-A63A6BB910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1CBBC45-40D0-3642-BA7D-F07FC23911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BB121-49C1-4845-90AF-7917344D9BF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89183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EF336E-EBB5-7948-B734-2B1EF0797A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774626-9BE4-714B-AC8C-BD69C42593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9383AE-896A-E049-A308-D83F30CEB9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4BB5-2000-964B-B80C-E9E226A2139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07030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616C3D-E604-7B41-8AFA-BCEDCDAB42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E8BF2C-3634-EA45-B41D-154F776AB7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F6C793-0E38-254F-ABBE-DA2880047B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14BF0-515A-4142-B371-C27CA05077E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19720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re. 2 contenus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930589D-369A-144F-969A-780CE5EAA5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25B5408-09D4-4841-8B87-F3D9290E41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8F6E36F-F365-9141-AF83-A35CD616DE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BB8E2-E887-C146-86AA-35D38837EA6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9471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21588E4-F9DD-134B-89CF-7EA0907FC1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E08C797-5DD3-6946-B63E-605D704264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7A599A8-97B1-8B4E-9B0B-0C8CDCA74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D7ECF-4DAC-A346-82C8-859E0C309D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2607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2" tIns="45710" rIns="91422" bIns="45710"/>
          <a:lstStyle>
            <a:lvl1pPr algn="l">
              <a:defRPr sz="2000" b="0" i="0">
                <a:solidFill>
                  <a:srgbClr val="2E3135"/>
                </a:solidFill>
                <a:latin typeface="Verdana"/>
                <a:cs typeface="Verdana"/>
              </a:defRPr>
            </a:lvl1pPr>
          </a:lstStyle>
          <a:p>
            <a:r>
              <a:rPr lang="nl-BE" dirty="0"/>
              <a:t>Cliquez et modifiez le titre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lIns="91422" tIns="45710" rIns="91422" bIns="45710"/>
          <a:lstStyle>
            <a:lvl1pPr marL="0" indent="0" algn="l">
              <a:buClr>
                <a:srgbClr val="305291"/>
              </a:buClr>
              <a:buFont typeface="Arial"/>
              <a:buNone/>
              <a:defRPr sz="2700">
                <a:solidFill>
                  <a:srgbClr val="474746"/>
                </a:solidFill>
                <a:latin typeface="+mj-lt"/>
              </a:defRPr>
            </a:lvl1pPr>
            <a:lvl2pPr marL="719860" indent="-285694" algn="l">
              <a:buClr>
                <a:srgbClr val="41A336"/>
              </a:buClr>
              <a:buFont typeface="Arial"/>
              <a:buChar char="•"/>
              <a:defRPr sz="1600" b="0" i="0">
                <a:solidFill>
                  <a:srgbClr val="2E3135"/>
                </a:solidFill>
                <a:latin typeface="Verdana"/>
                <a:cs typeface="Verdana"/>
              </a:defRPr>
            </a:lvl2pPr>
            <a:lvl3pPr marL="989808" indent="-228555" algn="l">
              <a:buClr>
                <a:srgbClr val="41A336"/>
              </a:buClr>
              <a:buFont typeface="Arial"/>
              <a:buChar char="•"/>
              <a:defRPr sz="1400" b="0" i="0">
                <a:solidFill>
                  <a:srgbClr val="2E3135"/>
                </a:solidFill>
                <a:latin typeface="Verdana"/>
                <a:cs typeface="Verdana"/>
              </a:defRPr>
            </a:lvl3pPr>
            <a:lvl4pPr marL="1259755" indent="-228555" algn="l">
              <a:buClr>
                <a:srgbClr val="41A336"/>
              </a:buClr>
              <a:buFont typeface="Arial"/>
              <a:buChar char="•"/>
              <a:defRPr sz="1200" b="0" i="0">
                <a:solidFill>
                  <a:srgbClr val="2E3135"/>
                </a:solidFill>
                <a:latin typeface="Verdana"/>
                <a:cs typeface="Verdana"/>
              </a:defRPr>
            </a:lvl4pPr>
            <a:lvl5pPr marL="1529702" indent="-228555" algn="l">
              <a:buClr>
                <a:srgbClr val="41A336"/>
              </a:buClr>
              <a:buFont typeface="Arial"/>
              <a:buChar char="•"/>
              <a:defRPr sz="1000" b="0" i="0">
                <a:solidFill>
                  <a:srgbClr val="2E3135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32FA79E-657B-C14A-9984-805B9CA52E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64138" y="6286500"/>
            <a:ext cx="2133600" cy="365125"/>
          </a:xfrm>
        </p:spPr>
        <p:txBody>
          <a:bodyPr lIns="91422" tIns="45710" rIns="91422" bIns="45710" anchor="ctr"/>
          <a:lstStyle>
            <a:lvl1pPr algn="r" defTabSz="457112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rgbClr val="30529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7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A75159-ECBA-B94A-BEED-3BC8E1D159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A627E7-C015-E743-9435-032968D79D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8C8C39-531A-C842-BECA-EEE022E04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C6F02-47F6-E443-9D2F-B75CA71B44C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4702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846E3F-2FC5-D340-9E1F-61C7EFC824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1D380F-EBB7-6142-B6E2-B96471CF26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7DC647-01A2-954A-BE04-2D35BC806A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A6E23-AE6E-9E4B-8C55-7679C733492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376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B9385-D4BD-944E-A86D-0E2D6446B9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F504CB-5FCA-654E-A702-BB5E36D5F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7A4FDB-E9C2-DD4C-A466-7EB7FF545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DA03B-4B17-4E4E-AC54-8EFC5F4E3B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2488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2A60C24-1277-5C4A-8118-DCE17F258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2251694-679B-D14B-9D12-CB12045A1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1075EDD-3BB4-6C47-9DCB-DAB25FDA53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C46B8-5136-DD4E-8A25-91E98331FF7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4779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9403018-0B0E-8E45-A1FA-638678F8C7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0E7ECC-8655-4D48-9458-D6F460F824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E57F65-69D6-AB4C-AF3A-DBF10F0862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F1CE3-272F-9E48-987E-DA8D5B12C4C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320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3BA08DF-35DF-284C-8D78-0567767D5B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CFCCDB-7FBA-FD48-B42F-87A6172CF3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DDA294-40AC-2B4C-BBF6-9FDBFC8B46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C85F7-25B4-FA44-B527-2F8F291BF9A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179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9B10BF-0D0D-E34E-95A2-26E18A3FE6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6B941D-4706-A644-B766-E576EC13B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CE95A0-905D-0341-8E2F-7A766706D7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8F0CA-382B-E940-AB99-A8BC6245D4B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728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2E7517-BBFF-C54B-8A57-15BF87F5ED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1594D9-3D94-064C-8AD9-6A8FE11B2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5E545-D2B3-9048-81D8-F73A47756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950A8-0A54-D84B-A499-CB89958C971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985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121C6A2-B12D-DC4A-899E-836F06AA02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2A29E0B-7463-B644-AE2F-B5D1883EA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92516" name="Rectangle 4">
            <a:extLst>
              <a:ext uri="{FF2B5EF4-FFF2-40B4-BE49-F238E27FC236}">
                <a16:creationId xmlns:a16="http://schemas.microsoft.com/office/drawing/2014/main" id="{69237ED1-E850-43F0-9DCC-6D5BDE6462F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92517" name="Rectangle 5">
            <a:extLst>
              <a:ext uri="{FF2B5EF4-FFF2-40B4-BE49-F238E27FC236}">
                <a16:creationId xmlns:a16="http://schemas.microsoft.com/office/drawing/2014/main" id="{2E1C655A-300A-4398-BEAA-2975FDADAE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92518" name="Rectangle 6">
            <a:extLst>
              <a:ext uri="{FF2B5EF4-FFF2-40B4-BE49-F238E27FC236}">
                <a16:creationId xmlns:a16="http://schemas.microsoft.com/office/drawing/2014/main" id="{A2D498B2-BCA1-4264-A149-E302F7A98D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DE6A1E1-627A-D24C-B1AB-F3834B63F39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ism.unamur.be/news/second-harmonic-generation-responses-of-ion-pairs-forming-dimeric-aggregates/@@images/8c7370be-e965-4ab6-a1fb-6041cff082a3.pn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IMG_1975">
            <a:extLst>
              <a:ext uri="{FF2B5EF4-FFF2-40B4-BE49-F238E27FC236}">
                <a16:creationId xmlns:a16="http://schemas.microsoft.com/office/drawing/2014/main" id="{AE84FBE4-8032-F240-A22C-16FFB194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 r="33575"/>
          <a:stretch>
            <a:fillRect/>
          </a:stretch>
        </p:blipFill>
        <p:spPr bwMode="auto">
          <a:xfrm>
            <a:off x="0" y="-7938"/>
            <a:ext cx="457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3">
            <a:extLst>
              <a:ext uri="{FF2B5EF4-FFF2-40B4-BE49-F238E27FC236}">
                <a16:creationId xmlns:a16="http://schemas.microsoft.com/office/drawing/2014/main" id="{F01D8FEE-159B-254D-B43D-100DF27BB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1800"/>
          </a:p>
        </p:txBody>
      </p:sp>
      <p:pic>
        <p:nvPicPr>
          <p:cNvPr id="21507" name="Picture 4" descr="UNamur">
            <a:extLst>
              <a:ext uri="{FF2B5EF4-FFF2-40B4-BE49-F238E27FC236}">
                <a16:creationId xmlns:a16="http://schemas.microsoft.com/office/drawing/2014/main" id="{0A439158-AF65-5A4C-A101-051277A1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41438"/>
            <a:ext cx="3641725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0" name="ZoneTexte 2">
            <a:extLst>
              <a:ext uri="{FF2B5EF4-FFF2-40B4-BE49-F238E27FC236}">
                <a16:creationId xmlns:a16="http://schemas.microsoft.com/office/drawing/2014/main" id="{0934313E-2E29-8349-951D-DCFC2EF83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252413"/>
            <a:ext cx="54182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fr-FR" b="1" dirty="0">
                <a:solidFill>
                  <a:srgbClr val="55AB2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Namur </a:t>
            </a:r>
            <a:r>
              <a:rPr lang="fr-BE" altLang="fr-FR" b="1" dirty="0" err="1">
                <a:solidFill>
                  <a:srgbClr val="55AB2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astronomy</a:t>
            </a:r>
            <a:r>
              <a:rPr lang="fr-BE" altLang="fr-FR" b="1" dirty="0">
                <a:solidFill>
                  <a:srgbClr val="55AB2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fr-BE" altLang="fr-FR" b="1" dirty="0" err="1">
                <a:solidFill>
                  <a:srgbClr val="55AB2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observatory</a:t>
            </a:r>
            <a:endParaRPr lang="fr-FR" altLang="en-US" dirty="0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73730" name="Picture 2" descr="band">
            <a:extLst>
              <a:ext uri="{FF2B5EF4-FFF2-40B4-BE49-F238E27FC236}">
                <a16:creationId xmlns:a16="http://schemas.microsoft.com/office/drawing/2014/main" id="{E3709D28-B22E-5D44-B8A8-A1F494F9F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/>
          <a:stretch/>
        </p:blipFill>
        <p:spPr bwMode="auto">
          <a:xfrm>
            <a:off x="373063" y="1484784"/>
            <a:ext cx="833990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ciel étoilé">
            <a:extLst>
              <a:ext uri="{FF2B5EF4-FFF2-40B4-BE49-F238E27FC236}">
                <a16:creationId xmlns:a16="http://schemas.microsoft.com/office/drawing/2014/main" id="{94638E8F-AA6D-C44F-BBEB-6C980E62E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58736"/>
            <a:ext cx="3170552" cy="22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L'observatoire de Namur ouvre ses portes">
            <a:extLst>
              <a:ext uri="{FF2B5EF4-FFF2-40B4-BE49-F238E27FC236}">
                <a16:creationId xmlns:a16="http://schemas.microsoft.com/office/drawing/2014/main" id="{6FC4FCF8-CBFF-5F4F-9C79-788B840AA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5" y="4093046"/>
            <a:ext cx="4443908" cy="22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25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25B8A0-AB12-0741-B6AC-DE240B3E5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04" y="332656"/>
            <a:ext cx="8380067" cy="628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15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6" descr="mid_fac059">
            <a:extLst>
              <a:ext uri="{FF2B5EF4-FFF2-40B4-BE49-F238E27FC236}">
                <a16:creationId xmlns:a16="http://schemas.microsoft.com/office/drawing/2014/main" id="{48628D13-4F02-8841-B0F4-5E3F1D382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357563"/>
            <a:ext cx="2952750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Line 18">
            <a:extLst>
              <a:ext uri="{FF2B5EF4-FFF2-40B4-BE49-F238E27FC236}">
                <a16:creationId xmlns:a16="http://schemas.microsoft.com/office/drawing/2014/main" id="{2FEAACC7-0C4E-5F4B-9D6B-F836316CED9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420938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fr-FR"/>
          </a:p>
        </p:txBody>
      </p:sp>
      <p:sp>
        <p:nvSpPr>
          <p:cNvPr id="29707" name="Rectangle 11">
            <a:extLst>
              <a:ext uri="{FF2B5EF4-FFF2-40B4-BE49-F238E27FC236}">
                <a16:creationId xmlns:a16="http://schemas.microsoft.com/office/drawing/2014/main" id="{D0ABF3B8-6A3C-4F79-9F76-2AD9EC073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125538"/>
            <a:ext cx="5040313" cy="1223962"/>
          </a:xfr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98431"/>
                  <a:invGamma/>
                  <a:alpha val="50000"/>
                </a:schemeClr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fr-BE" sz="2800" dirty="0">
                <a:solidFill>
                  <a:srgbClr val="5F5F5F"/>
                </a:solidFill>
                <a:latin typeface="Verdana" pitchFamily="34" charset="0"/>
              </a:rPr>
              <a:t>A </a:t>
            </a:r>
            <a:r>
              <a:rPr lang="en-US" sz="2800" dirty="0">
                <a:solidFill>
                  <a:srgbClr val="5F5F5F"/>
                </a:solidFill>
                <a:latin typeface="Verdana" pitchFamily="34" charset="0"/>
              </a:rPr>
              <a:t>University</a:t>
            </a:r>
            <a:r>
              <a:rPr lang="fr-BE" sz="2800" dirty="0">
                <a:solidFill>
                  <a:srgbClr val="5F5F5F"/>
                </a:solidFill>
                <a:latin typeface="Verdana" pitchFamily="34" charset="0"/>
              </a:rPr>
              <a:t> of</a:t>
            </a:r>
            <a:br>
              <a:rPr lang="fr-BE" sz="2800" dirty="0">
                <a:solidFill>
                  <a:srgbClr val="5F5F5F"/>
                </a:solidFill>
                <a:latin typeface="Verdana" pitchFamily="34" charset="0"/>
              </a:rPr>
            </a:br>
            <a:r>
              <a:rPr lang="fr-BE" sz="2800" dirty="0">
                <a:solidFill>
                  <a:srgbClr val="5F5F5F"/>
                </a:solidFill>
                <a:latin typeface="Verdana" pitchFamily="34" charset="0"/>
              </a:rPr>
              <a:t>8394 </a:t>
            </a:r>
            <a:r>
              <a:rPr lang="en-US" sz="2800" dirty="0">
                <a:solidFill>
                  <a:srgbClr val="5F5F5F"/>
                </a:solidFill>
                <a:latin typeface="Verdana" pitchFamily="34" charset="0"/>
              </a:rPr>
              <a:t>persons</a:t>
            </a:r>
          </a:p>
        </p:txBody>
      </p:sp>
      <p:sp>
        <p:nvSpPr>
          <p:cNvPr id="22532" name="Rectangle 7">
            <a:extLst>
              <a:ext uri="{FF2B5EF4-FFF2-40B4-BE49-F238E27FC236}">
                <a16:creationId xmlns:a16="http://schemas.microsoft.com/office/drawing/2014/main" id="{BB420F59-A51E-F04B-80B5-EC0370CEE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4149725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BE" altLang="fr-FR" sz="1800"/>
          </a:p>
        </p:txBody>
      </p:sp>
      <p:pic>
        <p:nvPicPr>
          <p:cNvPr id="22533" name="Picture 9" descr="Image1">
            <a:extLst>
              <a:ext uri="{FF2B5EF4-FFF2-40B4-BE49-F238E27FC236}">
                <a16:creationId xmlns:a16="http://schemas.microsoft.com/office/drawing/2014/main" id="{B03DF46E-BE4A-4640-B47D-8AB962EF7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b="4976"/>
          <a:stretch>
            <a:fillRect/>
          </a:stretch>
        </p:blipFill>
        <p:spPr bwMode="auto">
          <a:xfrm>
            <a:off x="1763713" y="2492375"/>
            <a:ext cx="289083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1" descr="Image2">
            <a:extLst>
              <a:ext uri="{FF2B5EF4-FFF2-40B4-BE49-F238E27FC236}">
                <a16:creationId xmlns:a16="http://schemas.microsoft.com/office/drawing/2014/main" id="{BD2ECD12-8DFB-F841-A5A9-5164D99C0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24175"/>
            <a:ext cx="206375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3" descr="Image3">
            <a:extLst>
              <a:ext uri="{FF2B5EF4-FFF2-40B4-BE49-F238E27FC236}">
                <a16:creationId xmlns:a16="http://schemas.microsoft.com/office/drawing/2014/main" id="{141079CD-A475-124B-925F-2B4661891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77863"/>
            <a:ext cx="2624138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4" descr="UNamur">
            <a:extLst>
              <a:ext uri="{FF2B5EF4-FFF2-40B4-BE49-F238E27FC236}">
                <a16:creationId xmlns:a16="http://schemas.microsoft.com/office/drawing/2014/main" id="{0DAEEBE0-01CB-DA4B-AA5F-D1F289AB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157788"/>
            <a:ext cx="12636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3">
            <a:extLst>
              <a:ext uri="{FF2B5EF4-FFF2-40B4-BE49-F238E27FC236}">
                <a16:creationId xmlns:a16="http://schemas.microsoft.com/office/drawing/2014/main" id="{0DD167B5-C536-ED4E-9A9C-A2C334606B6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718050" y="3213100"/>
            <a:ext cx="1944688" cy="1290638"/>
          </a:xfrm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BFBFB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 marL="0" indent="0" algn="r" eaLnBrk="1" hangingPunct="1">
              <a:buClr>
                <a:srgbClr val="000066"/>
              </a:buClr>
              <a:buSzPct val="95000"/>
              <a:buFontTx/>
              <a:buNone/>
              <a:tabLst>
                <a:tab pos="0" algn="l"/>
              </a:tabLst>
            </a:pPr>
            <a:r>
              <a:rPr lang="fr-BE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       </a:t>
            </a:r>
          </a:p>
          <a:p>
            <a:pPr marL="0" indent="0" algn="just" eaLnBrk="1" hangingPunct="1">
              <a:buClr>
                <a:srgbClr val="000066"/>
              </a:buClr>
              <a:buSzPct val="95000"/>
              <a:buFontTx/>
              <a:buNone/>
              <a:tabLst>
                <a:tab pos="0" algn="l"/>
              </a:tabLst>
            </a:pPr>
            <a:r>
              <a:rPr lang="fr-BE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administrative and technical staff*</a:t>
            </a:r>
          </a:p>
        </p:txBody>
      </p:sp>
      <p:sp>
        <p:nvSpPr>
          <p:cNvPr id="22538" name="Rectangle 3">
            <a:extLst>
              <a:ext uri="{FF2B5EF4-FFF2-40B4-BE49-F238E27FC236}">
                <a16:creationId xmlns:a16="http://schemas.microsoft.com/office/drawing/2014/main" id="{F34DDB8D-7AE3-F74A-92FE-A6364D7F9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997200"/>
            <a:ext cx="266382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BFBFB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tabLst>
                <a:tab pos="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66"/>
              </a:buClr>
              <a:buSzPct val="95000"/>
              <a:buFontTx/>
              <a:buNone/>
            </a:pPr>
            <a:r>
              <a:rPr lang="fr-BE" altLang="fr-FR" sz="2000" b="1">
                <a:solidFill>
                  <a:schemeClr val="bg1"/>
                </a:solidFill>
                <a:latin typeface="Verdana" panose="020B0604030504040204" pitchFamily="34" charset="0"/>
              </a:rPr>
              <a:t>330 </a:t>
            </a:r>
            <a:r>
              <a:rPr lang="fr-BE" altLang="fr-FR" sz="2000">
                <a:solidFill>
                  <a:schemeClr val="bg1"/>
                </a:solidFill>
                <a:latin typeface="Verdana" panose="020B0604030504040204" pitchFamily="34" charset="0"/>
              </a:rPr>
              <a:t>Academics*</a:t>
            </a:r>
          </a:p>
          <a:p>
            <a:pPr eaLnBrk="1" hangingPunct="1">
              <a:buSzPct val="95000"/>
              <a:buFontTx/>
              <a:buNone/>
            </a:pPr>
            <a:r>
              <a:rPr lang="fr-BE" altLang="fr-FR" sz="2000" b="1">
                <a:solidFill>
                  <a:schemeClr val="bg1"/>
                </a:solidFill>
                <a:latin typeface="Verdana" panose="020B0604030504040204" pitchFamily="34" charset="0"/>
              </a:rPr>
              <a:t>513 </a:t>
            </a:r>
            <a:r>
              <a:rPr lang="fr-BE" altLang="fr-FR" sz="2000">
                <a:solidFill>
                  <a:schemeClr val="bg1"/>
                </a:solidFill>
                <a:latin typeface="Verdana" panose="020B0604030504040204" pitchFamily="34" charset="0"/>
              </a:rPr>
              <a:t>Researchers*</a:t>
            </a:r>
          </a:p>
        </p:txBody>
      </p:sp>
      <p:sp>
        <p:nvSpPr>
          <p:cNvPr id="22539" name="Rectangle 3">
            <a:extLst>
              <a:ext uri="{FF2B5EF4-FFF2-40B4-BE49-F238E27FC236}">
                <a16:creationId xmlns:a16="http://schemas.microsoft.com/office/drawing/2014/main" id="{13D49FDB-4D51-C343-9664-35D70D6FB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1125538"/>
            <a:ext cx="22320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BFBFB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tabLst>
                <a:tab pos="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66"/>
              </a:buClr>
              <a:buSzPct val="95000"/>
              <a:buFontTx/>
              <a:buNone/>
            </a:pPr>
            <a:r>
              <a:rPr lang="fr-BE" altLang="fr-FR" sz="2800" b="1">
                <a:solidFill>
                  <a:schemeClr val="bg1"/>
                </a:solidFill>
                <a:latin typeface="Verdana" panose="020B0604030504040204" pitchFamily="34" charset="0"/>
              </a:rPr>
              <a:t>7158</a:t>
            </a:r>
            <a:endParaRPr lang="fr-BE" altLang="fr-FR" sz="28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r" eaLnBrk="1" hangingPunct="1">
              <a:buClr>
                <a:srgbClr val="000066"/>
              </a:buClr>
              <a:buSzPct val="95000"/>
              <a:buFontTx/>
              <a:buNone/>
            </a:pPr>
            <a:r>
              <a:rPr lang="fr-BE" altLang="fr-FR" sz="2800">
                <a:solidFill>
                  <a:schemeClr val="bg1"/>
                </a:solidFill>
                <a:latin typeface="Verdana" panose="020B0604030504040204" pitchFamily="34" charset="0"/>
              </a:rPr>
              <a:t>Students</a:t>
            </a:r>
          </a:p>
          <a:p>
            <a:pPr algn="r" eaLnBrk="1" hangingPunct="1">
              <a:buSzPct val="95000"/>
              <a:buFontTx/>
              <a:buNone/>
            </a:pPr>
            <a:endParaRPr lang="fr-BE" altLang="fr-FR" sz="28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2540" name="Rectangle 3">
            <a:extLst>
              <a:ext uri="{FF2B5EF4-FFF2-40B4-BE49-F238E27FC236}">
                <a16:creationId xmlns:a16="http://schemas.microsoft.com/office/drawing/2014/main" id="{D8297755-6D1B-3A42-983E-6A1CEF094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3133725"/>
            <a:ext cx="7921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BFBFB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tabLst>
                <a:tab pos="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66"/>
              </a:buClr>
              <a:buSzPct val="95000"/>
              <a:buFontTx/>
              <a:buNone/>
            </a:pPr>
            <a:r>
              <a:rPr lang="fr-BE" altLang="fr-FR" sz="2000" b="1">
                <a:solidFill>
                  <a:schemeClr val="bg1"/>
                </a:solidFill>
                <a:latin typeface="Verdana" panose="020B0604030504040204" pitchFamily="34" charset="0"/>
              </a:rPr>
              <a:t>464</a:t>
            </a:r>
            <a:endParaRPr lang="fr-BE" altLang="fr-FR" sz="14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2541" name="ZoneTexte 1">
            <a:extLst>
              <a:ext uri="{FF2B5EF4-FFF2-40B4-BE49-F238E27FC236}">
                <a16:creationId xmlns:a16="http://schemas.microsoft.com/office/drawing/2014/main" id="{EC84925E-9F88-FD49-B561-D50860052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021388"/>
            <a:ext cx="178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fr-FR" sz="1400"/>
              <a:t>*Total staff EFT: 927</a:t>
            </a:r>
            <a:endParaRPr lang="fr-FR" altLang="fr-FR" sz="140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Line 3">
            <a:extLst>
              <a:ext uri="{FF2B5EF4-FFF2-40B4-BE49-F238E27FC236}">
                <a16:creationId xmlns:a16="http://schemas.microsoft.com/office/drawing/2014/main" id="{1D728BC4-4DAD-784F-BED0-B8A97C240B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2420938"/>
            <a:ext cx="55800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fr-FR"/>
          </a:p>
        </p:txBody>
      </p:sp>
      <p:sp>
        <p:nvSpPr>
          <p:cNvPr id="29707" name="Rectangle 11">
            <a:extLst>
              <a:ext uri="{FF2B5EF4-FFF2-40B4-BE49-F238E27FC236}">
                <a16:creationId xmlns:a16="http://schemas.microsoft.com/office/drawing/2014/main" id="{C17BD235-6228-4595-B215-AA37E9A919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867400" y="1628775"/>
            <a:ext cx="3098800" cy="46038"/>
          </a:xfr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98431"/>
                  <a:invGamma/>
                  <a:alpha val="50000"/>
                </a:schemeClr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sz="3200" dirty="0">
                <a:solidFill>
                  <a:srgbClr val="616365"/>
                </a:solidFill>
                <a:latin typeface="Verdana" pitchFamily="34" charset="0"/>
              </a:rPr>
              <a:t>R</a:t>
            </a:r>
            <a:r>
              <a:rPr lang="en-US" sz="2800" dirty="0">
                <a:solidFill>
                  <a:srgbClr val="616365"/>
                </a:solidFill>
                <a:latin typeface="Verdana" pitchFamily="34" charset="0"/>
              </a:rPr>
              <a:t>esearch</a:t>
            </a:r>
            <a:r>
              <a:rPr lang="fr-BE" sz="2800" dirty="0">
                <a:solidFill>
                  <a:srgbClr val="616365"/>
                </a:solidFill>
                <a:latin typeface="Verdana" pitchFamily="34" charset="0"/>
              </a:rPr>
              <a:t> in figures </a:t>
            </a:r>
            <a:r>
              <a:rPr lang="fr-BE" sz="1800" dirty="0">
                <a:solidFill>
                  <a:srgbClr val="616365"/>
                </a:solidFill>
                <a:latin typeface="Verdana" pitchFamily="34" charset="0"/>
              </a:rPr>
              <a:t>(2020)</a:t>
            </a:r>
            <a:endParaRPr lang="fr-BE" sz="1600" dirty="0">
              <a:solidFill>
                <a:srgbClr val="616365"/>
              </a:solidFill>
              <a:latin typeface="Verdana" pitchFamily="34" charset="0"/>
            </a:endParaRPr>
          </a:p>
        </p:txBody>
      </p:sp>
      <p:sp>
        <p:nvSpPr>
          <p:cNvPr id="32771" name="Rectangle 5">
            <a:extLst>
              <a:ext uri="{FF2B5EF4-FFF2-40B4-BE49-F238E27FC236}">
                <a16:creationId xmlns:a16="http://schemas.microsoft.com/office/drawing/2014/main" id="{40428A35-DB0E-124A-AB84-AE3CD0F81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164013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BE" altLang="fr-FR" sz="1800"/>
          </a:p>
        </p:txBody>
      </p:sp>
      <p:pic>
        <p:nvPicPr>
          <p:cNvPr id="32772" name="Picture 6" descr="Image1">
            <a:extLst>
              <a:ext uri="{FF2B5EF4-FFF2-40B4-BE49-F238E27FC236}">
                <a16:creationId xmlns:a16="http://schemas.microsoft.com/office/drawing/2014/main" id="{96BC59E3-7342-BF4C-B96A-6187F2310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b="4976"/>
          <a:stretch>
            <a:fillRect/>
          </a:stretch>
        </p:blipFill>
        <p:spPr bwMode="auto">
          <a:xfrm>
            <a:off x="468313" y="2506663"/>
            <a:ext cx="289083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Image2">
            <a:extLst>
              <a:ext uri="{FF2B5EF4-FFF2-40B4-BE49-F238E27FC236}">
                <a16:creationId xmlns:a16="http://schemas.microsoft.com/office/drawing/2014/main" id="{05CFBF9F-1433-664D-B3CE-B77B6781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2828925"/>
            <a:ext cx="223202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Image3">
            <a:extLst>
              <a:ext uri="{FF2B5EF4-FFF2-40B4-BE49-F238E27FC236}">
                <a16:creationId xmlns:a16="http://schemas.microsoft.com/office/drawing/2014/main" id="{A572B684-A295-DF4F-8AC5-EBDF2D03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92150"/>
            <a:ext cx="2624138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9" descr="UNamur">
            <a:extLst>
              <a:ext uri="{FF2B5EF4-FFF2-40B4-BE49-F238E27FC236}">
                <a16:creationId xmlns:a16="http://schemas.microsoft.com/office/drawing/2014/main" id="{EB1D6180-69E0-1B44-ADCB-A8272F27C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157788"/>
            <a:ext cx="12636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3">
            <a:extLst>
              <a:ext uri="{FF2B5EF4-FFF2-40B4-BE49-F238E27FC236}">
                <a16:creationId xmlns:a16="http://schemas.microsoft.com/office/drawing/2014/main" id="{2C31A5AC-A372-E44B-9087-60734337140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17900" y="3235325"/>
            <a:ext cx="1943100" cy="1006475"/>
          </a:xfrm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BFBFB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 marL="0" indent="0" algn="r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fr-BE" altLang="fr-FR" sz="1800" b="1">
                <a:solidFill>
                  <a:srgbClr val="DDDDDD"/>
                </a:solidFill>
                <a:latin typeface="Verdana" panose="020B0604030504040204" pitchFamily="34" charset="0"/>
              </a:rPr>
              <a:t>R&amp;D projects</a:t>
            </a:r>
          </a:p>
          <a:p>
            <a:pPr marL="0" indent="0" algn="r" eaLnBrk="1" hangingPunct="1">
              <a:spcBef>
                <a:spcPct val="0"/>
              </a:spcBef>
              <a:buFontTx/>
              <a:buNone/>
              <a:tabLst>
                <a:tab pos="0" algn="l"/>
              </a:tabLst>
            </a:pPr>
            <a:r>
              <a:rPr lang="fr-BE" altLang="fr-FR" sz="1800" b="1">
                <a:solidFill>
                  <a:srgbClr val="DDDDDD"/>
                </a:solidFill>
                <a:latin typeface="Verdana" panose="020B0604030504040204" pitchFamily="34" charset="0"/>
              </a:rPr>
              <a:t>24 millions</a:t>
            </a:r>
            <a:r>
              <a:rPr lang="fr-BE" altLang="fr-FR" sz="1800">
                <a:solidFill>
                  <a:srgbClr val="DDDDDD"/>
                </a:solidFill>
                <a:latin typeface="Verdana" panose="020B0604030504040204" pitchFamily="34" charset="0"/>
              </a:rPr>
              <a:t> euros</a:t>
            </a:r>
          </a:p>
        </p:txBody>
      </p:sp>
      <p:sp>
        <p:nvSpPr>
          <p:cNvPr id="32777" name="Rectangle 3">
            <a:extLst>
              <a:ext uri="{FF2B5EF4-FFF2-40B4-BE49-F238E27FC236}">
                <a16:creationId xmlns:a16="http://schemas.microsoft.com/office/drawing/2014/main" id="{AD27DA20-86D8-2C4B-8D53-743AB2E8B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2781300"/>
            <a:ext cx="2859088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BFBFB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tabLst>
                <a:tab pos="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BE" altLang="fr-FR" sz="1800" b="1">
                <a:solidFill>
                  <a:schemeClr val="bg1"/>
                </a:solidFill>
                <a:latin typeface="Verdana" panose="020B0604030504040204" pitchFamily="34" charset="0"/>
              </a:rPr>
              <a:t>250 </a:t>
            </a:r>
            <a:r>
              <a:rPr lang="fr-BE" altLang="fr-FR" sz="1800">
                <a:solidFill>
                  <a:schemeClr val="bg1"/>
                </a:solidFill>
                <a:latin typeface="Verdana" panose="020B0604030504040204" pitchFamily="34" charset="0"/>
              </a:rPr>
              <a:t>contracts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BE" altLang="fr-FR" sz="1800" b="1">
                <a:solidFill>
                  <a:schemeClr val="bg1"/>
                </a:solidFill>
                <a:latin typeface="Verdana" panose="020B0604030504040204" pitchFamily="34" charset="0"/>
              </a:rPr>
              <a:t>1021 </a:t>
            </a:r>
            <a:r>
              <a:rPr lang="fr-BE" altLang="fr-FR" sz="1800">
                <a:solidFill>
                  <a:schemeClr val="bg1"/>
                </a:solidFill>
                <a:latin typeface="Verdana" panose="020B0604030504040204" pitchFamily="34" charset="0"/>
              </a:rPr>
              <a:t>publications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BE" altLang="fr-FR" sz="1800" b="1">
                <a:solidFill>
                  <a:schemeClr val="bg1"/>
                </a:solidFill>
                <a:latin typeface="Verdana" panose="020B0604030504040204" pitchFamily="34" charset="0"/>
              </a:rPr>
              <a:t>11</a:t>
            </a:r>
            <a:r>
              <a:rPr lang="fr-BE" altLang="fr-FR" sz="1800">
                <a:solidFill>
                  <a:schemeClr val="bg1"/>
                </a:solidFill>
                <a:latin typeface="Verdana" panose="020B0604030504040204" pitchFamily="34" charset="0"/>
              </a:rPr>
              <a:t> research institutes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BE" altLang="fr-FR" sz="1800" b="1">
                <a:solidFill>
                  <a:schemeClr val="bg1"/>
                </a:solidFill>
                <a:latin typeface="Verdana" panose="020B0604030504040204" pitchFamily="34" charset="0"/>
              </a:rPr>
              <a:t>51 </a:t>
            </a:r>
            <a:r>
              <a:rPr lang="fr-BE" altLang="fr-FR" sz="1800">
                <a:solidFill>
                  <a:schemeClr val="bg1"/>
                </a:solidFill>
                <a:latin typeface="Verdana" panose="020B0604030504040204" pitchFamily="34" charset="0"/>
              </a:rPr>
              <a:t>research units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BE" altLang="fr-FR" sz="1800" b="1">
                <a:solidFill>
                  <a:schemeClr val="bg1"/>
                </a:solidFill>
                <a:latin typeface="Verdana" panose="020B0604030504040204" pitchFamily="34" charset="0"/>
              </a:rPr>
              <a:t>9</a:t>
            </a:r>
            <a:r>
              <a:rPr lang="fr-BE" altLang="fr-FR" sz="1800">
                <a:solidFill>
                  <a:schemeClr val="bg1"/>
                </a:solidFill>
                <a:latin typeface="Verdana" panose="020B0604030504040204" pitchFamily="34" charset="0"/>
              </a:rPr>
              <a:t> technology platforms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BE" altLang="fr-FR" sz="18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BE" altLang="fr-FR" sz="18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2778" name="Rectangle 3">
            <a:extLst>
              <a:ext uri="{FF2B5EF4-FFF2-40B4-BE49-F238E27FC236}">
                <a16:creationId xmlns:a16="http://schemas.microsoft.com/office/drawing/2014/main" id="{ACF0AFB8-6B3C-044C-9AD0-C6F03179F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981075"/>
            <a:ext cx="22320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BFBFB">
                        <a:alpha val="50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tabLst>
                <a:tab pos="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fr-BE" altLang="fr-FR" sz="2000" b="1">
                <a:solidFill>
                  <a:schemeClr val="bg1"/>
                </a:solidFill>
                <a:latin typeface="Verdana" panose="020B0604030504040204" pitchFamily="34" charset="0"/>
              </a:rPr>
              <a:t>785 researchers </a:t>
            </a:r>
            <a:r>
              <a:rPr lang="fr-BE" altLang="fr-FR" sz="1800">
                <a:solidFill>
                  <a:schemeClr val="bg1"/>
                </a:solidFill>
                <a:latin typeface="Verdana" panose="020B0604030504040204" pitchFamily="34" charset="0"/>
              </a:rPr>
              <a:t>(academics + researchers)</a:t>
            </a:r>
          </a:p>
        </p:txBody>
      </p:sp>
      <p:pic>
        <p:nvPicPr>
          <p:cNvPr id="32779" name="Picture 8" descr="mid_fac045">
            <a:extLst>
              <a:ext uri="{FF2B5EF4-FFF2-40B4-BE49-F238E27FC236}">
                <a16:creationId xmlns:a16="http://schemas.microsoft.com/office/drawing/2014/main" id="{E420453A-A80F-1946-B6B8-EF1A0A09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89363"/>
            <a:ext cx="2519363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5" descr="Image2">
            <a:extLst>
              <a:ext uri="{FF2B5EF4-FFF2-40B4-BE49-F238E27FC236}">
                <a16:creationId xmlns:a16="http://schemas.microsoft.com/office/drawing/2014/main" id="{9D74CC1C-3116-3644-BDE6-07DA9A993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981075"/>
            <a:ext cx="1874837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Rectangle 17">
            <a:extLst>
              <a:ext uri="{FF2B5EF4-FFF2-40B4-BE49-F238E27FC236}">
                <a16:creationId xmlns:a16="http://schemas.microsoft.com/office/drawing/2014/main" id="{0CF4CE01-BB86-3048-BD3A-3009EC923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125538"/>
            <a:ext cx="165735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600" b="1">
                <a:solidFill>
                  <a:srgbClr val="DDDDDD"/>
                </a:solidFill>
                <a:latin typeface="Verdana" panose="020B0604030504040204" pitchFamily="34" charset="0"/>
              </a:rPr>
              <a:t>386 </a:t>
            </a:r>
            <a:r>
              <a:rPr lang="fr-BE" altLang="fr-FR" sz="1600">
                <a:solidFill>
                  <a:srgbClr val="DDDDDD"/>
                </a:solidFill>
                <a:latin typeface="Verdana" panose="020B0604030504040204" pitchFamily="34" charset="0"/>
              </a:rPr>
              <a:t>PhD students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600" b="1">
                <a:solidFill>
                  <a:srgbClr val="DDDDDD"/>
                </a:solidFill>
                <a:latin typeface="Verdana" panose="020B0604030504040204" pitchFamily="34" charset="0"/>
              </a:rPr>
              <a:t>32% </a:t>
            </a:r>
            <a:r>
              <a:rPr lang="fr-BE" altLang="fr-FR" sz="1200">
                <a:solidFill>
                  <a:srgbClr val="DDDDDD"/>
                </a:solidFill>
                <a:latin typeface="Verdana" panose="020B0604030504040204" pitchFamily="34" charset="0"/>
              </a:rPr>
              <a:t>international</a:t>
            </a:r>
          </a:p>
        </p:txBody>
      </p:sp>
      <p:sp>
        <p:nvSpPr>
          <p:cNvPr id="32782" name="Flèche gauche 2">
            <a:extLst>
              <a:ext uri="{FF2B5EF4-FFF2-40B4-BE49-F238E27FC236}">
                <a16:creationId xmlns:a16="http://schemas.microsoft.com/office/drawing/2014/main" id="{43ED5362-B326-6941-B677-EC18374C6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9275" y="3573463"/>
            <a:ext cx="1463675" cy="215900"/>
          </a:xfrm>
          <a:prstGeom prst="leftArrow">
            <a:avLst>
              <a:gd name="adj1" fmla="val 50000"/>
              <a:gd name="adj2" fmla="val 50124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BE" altLang="fr-FR" sz="180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Espace réservé du contenu 3">
            <a:extLst>
              <a:ext uri="{FF2B5EF4-FFF2-40B4-BE49-F238E27FC236}">
                <a16:creationId xmlns:a16="http://schemas.microsoft.com/office/drawing/2014/main" id="{236A6C43-3589-4F44-BC68-A697808EF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7038" y="1087438"/>
            <a:ext cx="1646237" cy="779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Image 4">
            <a:extLst>
              <a:ext uri="{FF2B5EF4-FFF2-40B4-BE49-F238E27FC236}">
                <a16:creationId xmlns:a16="http://schemas.microsoft.com/office/drawing/2014/main" id="{2015F829-A378-5641-9F89-2345A4DCA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17700"/>
            <a:ext cx="2106613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age 5">
            <a:extLst>
              <a:ext uri="{FF2B5EF4-FFF2-40B4-BE49-F238E27FC236}">
                <a16:creationId xmlns:a16="http://schemas.microsoft.com/office/drawing/2014/main" id="{056C0836-68C9-5D4A-B4BB-2B6182935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828925"/>
            <a:ext cx="19478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Image 6">
            <a:extLst>
              <a:ext uri="{FF2B5EF4-FFF2-40B4-BE49-F238E27FC236}">
                <a16:creationId xmlns:a16="http://schemas.microsoft.com/office/drawing/2014/main" id="{05130865-C76D-6744-ACFB-2DF95B801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3941763"/>
            <a:ext cx="1522412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Image 7">
            <a:extLst>
              <a:ext uri="{FF2B5EF4-FFF2-40B4-BE49-F238E27FC236}">
                <a16:creationId xmlns:a16="http://schemas.microsoft.com/office/drawing/2014/main" id="{1DB1C8DF-0219-B64B-8B10-0B04CA6EFD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4879975"/>
            <a:ext cx="1992312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Image 8">
            <a:extLst>
              <a:ext uri="{FF2B5EF4-FFF2-40B4-BE49-F238E27FC236}">
                <a16:creationId xmlns:a16="http://schemas.microsoft.com/office/drawing/2014/main" id="{1104E0C6-6B16-3940-930A-083621523C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651500"/>
            <a:ext cx="1419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Image 9">
            <a:extLst>
              <a:ext uri="{FF2B5EF4-FFF2-40B4-BE49-F238E27FC236}">
                <a16:creationId xmlns:a16="http://schemas.microsoft.com/office/drawing/2014/main" id="{DE9092F5-0605-7148-9F3F-3A396329F8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4913313"/>
            <a:ext cx="13954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Image 10">
            <a:extLst>
              <a:ext uri="{FF2B5EF4-FFF2-40B4-BE49-F238E27FC236}">
                <a16:creationId xmlns:a16="http://schemas.microsoft.com/office/drawing/2014/main" id="{676A04A4-2910-8A4B-8E76-4852500B4B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870325"/>
            <a:ext cx="217487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Image 11">
            <a:extLst>
              <a:ext uri="{FF2B5EF4-FFF2-40B4-BE49-F238E27FC236}">
                <a16:creationId xmlns:a16="http://schemas.microsoft.com/office/drawing/2014/main" id="{FF066707-4914-4549-AEFB-F12A3FE943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678113"/>
            <a:ext cx="20907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Image 12">
            <a:extLst>
              <a:ext uri="{FF2B5EF4-FFF2-40B4-BE49-F238E27FC236}">
                <a16:creationId xmlns:a16="http://schemas.microsoft.com/office/drawing/2014/main" id="{7F05C56A-4B13-9C4E-8FC4-73E91A4F0A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766888"/>
            <a:ext cx="152876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Image 13">
            <a:extLst>
              <a:ext uri="{FF2B5EF4-FFF2-40B4-BE49-F238E27FC236}">
                <a16:creationId xmlns:a16="http://schemas.microsoft.com/office/drawing/2014/main" id="{09E79081-9CB3-824E-B934-0B7BFB0D1E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1038225"/>
            <a:ext cx="1538288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0" name="ZoneTexte 2">
            <a:extLst>
              <a:ext uri="{FF2B5EF4-FFF2-40B4-BE49-F238E27FC236}">
                <a16:creationId xmlns:a16="http://schemas.microsoft.com/office/drawing/2014/main" id="{0934313E-2E29-8349-951D-DCFC2EF83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252413"/>
            <a:ext cx="71018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fr-FR" b="1" dirty="0" err="1">
                <a:solidFill>
                  <a:srgbClr val="55AB2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Interdisciplinarity</a:t>
            </a:r>
            <a:r>
              <a:rPr lang="fr-BE" altLang="fr-FR" b="1" dirty="0">
                <a:solidFill>
                  <a:srgbClr val="55AB2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: 11 </a:t>
            </a:r>
            <a:r>
              <a:rPr lang="fr-BE" altLang="fr-FR" b="1" dirty="0" err="1">
                <a:solidFill>
                  <a:srgbClr val="55AB2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research</a:t>
            </a:r>
            <a:r>
              <a:rPr lang="fr-BE" altLang="fr-FR" b="1" dirty="0">
                <a:solidFill>
                  <a:srgbClr val="55AB2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institutes</a:t>
            </a:r>
            <a:endParaRPr lang="fr-FR" altLang="en-US" dirty="0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7901" name="Image 1">
            <a:extLst>
              <a:ext uri="{FF2B5EF4-FFF2-40B4-BE49-F238E27FC236}">
                <a16:creationId xmlns:a16="http://schemas.microsoft.com/office/drawing/2014/main" id="{21C15BE3-E8EC-5F49-825C-B2E13DF86D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2257425"/>
            <a:ext cx="3259137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 43009">
            <a:extLst>
              <a:ext uri="{FF2B5EF4-FFF2-40B4-BE49-F238E27FC236}">
                <a16:creationId xmlns:a16="http://schemas.microsoft.com/office/drawing/2014/main" id="{276DED6A-48E0-2E41-BD62-2ED8B3041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1985963"/>
            <a:ext cx="3221037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4" name="Group 4">
            <a:extLst>
              <a:ext uri="{FF2B5EF4-FFF2-40B4-BE49-F238E27FC236}">
                <a16:creationId xmlns:a16="http://schemas.microsoft.com/office/drawing/2014/main" id="{BA1B08B0-9191-6744-834F-42DB0598DEF7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282575"/>
            <a:ext cx="1108075" cy="720725"/>
            <a:chOff x="3560266" y="2343"/>
            <a:chExt cx="1109067" cy="720893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5F57137-BCBA-4772-8B07-DF222BD157FA}"/>
                </a:ext>
              </a:extLst>
            </p:cNvPr>
            <p:cNvSpPr/>
            <p:nvPr/>
          </p:nvSpPr>
          <p:spPr>
            <a:xfrm>
              <a:off x="3560266" y="2343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>
              <a:extLst>
                <a:ext uri="{FF2B5EF4-FFF2-40B4-BE49-F238E27FC236}">
                  <a16:creationId xmlns:a16="http://schemas.microsoft.com/office/drawing/2014/main" id="{B1F7FB95-E860-40DC-8232-6A11CE7BA413}"/>
                </a:ext>
              </a:extLst>
            </p:cNvPr>
            <p:cNvSpPr txBox="1"/>
            <p:nvPr/>
          </p:nvSpPr>
          <p:spPr>
            <a:xfrm>
              <a:off x="3595222" y="37276"/>
              <a:ext cx="1039154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b="1" dirty="0" err="1"/>
                <a:t>NaXys</a:t>
              </a:r>
              <a:endParaRPr lang="en-US" sz="1500" b="1" dirty="0"/>
            </a:p>
          </p:txBody>
        </p:sp>
      </p:grpSp>
      <p:grpSp>
        <p:nvGrpSpPr>
          <p:cNvPr id="38915" name="Group 6">
            <a:extLst>
              <a:ext uri="{FF2B5EF4-FFF2-40B4-BE49-F238E27FC236}">
                <a16:creationId xmlns:a16="http://schemas.microsoft.com/office/drawing/2014/main" id="{9F6ECC0B-65EB-E348-9D91-B070134B16C3}"/>
              </a:ext>
            </a:extLst>
          </p:cNvPr>
          <p:cNvGrpSpPr>
            <a:grpSpLocks/>
          </p:cNvGrpSpPr>
          <p:nvPr/>
        </p:nvGrpSpPr>
        <p:grpSpPr bwMode="auto">
          <a:xfrm>
            <a:off x="5780088" y="842963"/>
            <a:ext cx="1109662" cy="720725"/>
            <a:chOff x="5329241" y="735077"/>
            <a:chExt cx="1109067" cy="720893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7B039F7-0B5F-4D86-AE5F-1B04851F8686}"/>
                </a:ext>
              </a:extLst>
            </p:cNvPr>
            <p:cNvSpPr/>
            <p:nvPr/>
          </p:nvSpPr>
          <p:spPr>
            <a:xfrm>
              <a:off x="5329241" y="735077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7">
              <a:extLst>
                <a:ext uri="{FF2B5EF4-FFF2-40B4-BE49-F238E27FC236}">
                  <a16:creationId xmlns:a16="http://schemas.microsoft.com/office/drawing/2014/main" id="{72C0150F-1B48-422C-A9C5-CB1776314CC9}"/>
                </a:ext>
              </a:extLst>
            </p:cNvPr>
            <p:cNvSpPr txBox="1"/>
            <p:nvPr/>
          </p:nvSpPr>
          <p:spPr>
            <a:xfrm>
              <a:off x="5364147" y="770010"/>
              <a:ext cx="1039254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anchor="ctr"/>
            <a:lstStyle>
              <a:lvl1pPr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6651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6651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6651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6651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en-US" sz="1500" b="1" dirty="0">
                  <a:solidFill>
                    <a:srgbClr val="FFFFFF"/>
                  </a:solidFill>
                </a:rPr>
                <a:t>NADI</a:t>
              </a:r>
            </a:p>
          </p:txBody>
        </p:sp>
      </p:grpSp>
      <p:grpSp>
        <p:nvGrpSpPr>
          <p:cNvPr id="38916" name="Group 8">
            <a:extLst>
              <a:ext uri="{FF2B5EF4-FFF2-40B4-BE49-F238E27FC236}">
                <a16:creationId xmlns:a16="http://schemas.microsoft.com/office/drawing/2014/main" id="{CA771A9E-7D76-564F-83BF-87175EC39757}"/>
              </a:ext>
            </a:extLst>
          </p:cNvPr>
          <p:cNvGrpSpPr>
            <a:grpSpLocks/>
          </p:cNvGrpSpPr>
          <p:nvPr/>
        </p:nvGrpSpPr>
        <p:grpSpPr bwMode="auto">
          <a:xfrm>
            <a:off x="6715125" y="1931988"/>
            <a:ext cx="1108075" cy="720725"/>
            <a:chOff x="6061975" y="2504052"/>
            <a:chExt cx="1109067" cy="720893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E3A6D1BA-9A57-435E-B055-33E57CCACA56}"/>
                </a:ext>
              </a:extLst>
            </p:cNvPr>
            <p:cNvSpPr/>
            <p:nvPr/>
          </p:nvSpPr>
          <p:spPr>
            <a:xfrm>
              <a:off x="6061975" y="2504052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10">
              <a:extLst>
                <a:ext uri="{FF2B5EF4-FFF2-40B4-BE49-F238E27FC236}">
                  <a16:creationId xmlns:a16="http://schemas.microsoft.com/office/drawing/2014/main" id="{4344F0BF-4500-4ACE-A63C-84FC94000A8F}"/>
                </a:ext>
              </a:extLst>
            </p:cNvPr>
            <p:cNvSpPr txBox="1"/>
            <p:nvPr/>
          </p:nvSpPr>
          <p:spPr>
            <a:xfrm>
              <a:off x="6095343" y="2553275"/>
              <a:ext cx="1039154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b="1" dirty="0"/>
                <a:t>ESPHIN</a:t>
              </a:r>
            </a:p>
          </p:txBody>
        </p:sp>
      </p:grpSp>
      <p:grpSp>
        <p:nvGrpSpPr>
          <p:cNvPr id="38917" name="Group 10">
            <a:extLst>
              <a:ext uri="{FF2B5EF4-FFF2-40B4-BE49-F238E27FC236}">
                <a16:creationId xmlns:a16="http://schemas.microsoft.com/office/drawing/2014/main" id="{D6DC5AF5-8A1D-CD4F-9C2E-9342D9D89560}"/>
              </a:ext>
            </a:extLst>
          </p:cNvPr>
          <p:cNvGrpSpPr>
            <a:grpSpLocks/>
          </p:cNvGrpSpPr>
          <p:nvPr/>
        </p:nvGrpSpPr>
        <p:grpSpPr bwMode="auto">
          <a:xfrm>
            <a:off x="6165850" y="4776788"/>
            <a:ext cx="1109663" cy="720725"/>
            <a:chOff x="5329241" y="4273027"/>
            <a:chExt cx="1109067" cy="720893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D353D9F3-A220-42C4-A780-867A6991BDA1}"/>
                </a:ext>
              </a:extLst>
            </p:cNvPr>
            <p:cNvSpPr/>
            <p:nvPr/>
          </p:nvSpPr>
          <p:spPr>
            <a:xfrm>
              <a:off x="5329241" y="4273027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13">
              <a:extLst>
                <a:ext uri="{FF2B5EF4-FFF2-40B4-BE49-F238E27FC236}">
                  <a16:creationId xmlns:a16="http://schemas.microsoft.com/office/drawing/2014/main" id="{4C61A005-2A93-43F4-A847-6E26A42E3863}"/>
                </a:ext>
              </a:extLst>
            </p:cNvPr>
            <p:cNvSpPr txBox="1"/>
            <p:nvPr/>
          </p:nvSpPr>
          <p:spPr>
            <a:xfrm>
              <a:off x="5364147" y="4307960"/>
              <a:ext cx="1039255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b="1" dirty="0"/>
                <a:t>Transitions</a:t>
              </a:r>
            </a:p>
          </p:txBody>
        </p:sp>
      </p:grpSp>
      <p:grpSp>
        <p:nvGrpSpPr>
          <p:cNvPr id="38918" name="Group 47106">
            <a:extLst>
              <a:ext uri="{FF2B5EF4-FFF2-40B4-BE49-F238E27FC236}">
                <a16:creationId xmlns:a16="http://schemas.microsoft.com/office/drawing/2014/main" id="{90F23DF5-4402-664B-8047-9724ABF3EA7D}"/>
              </a:ext>
            </a:extLst>
          </p:cNvPr>
          <p:cNvGrpSpPr>
            <a:grpSpLocks/>
          </p:cNvGrpSpPr>
          <p:nvPr/>
        </p:nvGrpSpPr>
        <p:grpSpPr bwMode="auto">
          <a:xfrm>
            <a:off x="6846888" y="3303588"/>
            <a:ext cx="1127125" cy="720725"/>
            <a:chOff x="6861175" y="3351099"/>
            <a:chExt cx="1127727" cy="720725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AE571B3-1573-4625-B7D9-81E3DBE9F950}"/>
                </a:ext>
              </a:extLst>
            </p:cNvPr>
            <p:cNvSpPr/>
            <p:nvPr/>
          </p:nvSpPr>
          <p:spPr bwMode="auto">
            <a:xfrm>
              <a:off x="6880235" y="3351099"/>
              <a:ext cx="1108667" cy="720725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27ABD4CF-47DA-432A-A189-68556C329032}"/>
                </a:ext>
              </a:extLst>
            </p:cNvPr>
            <p:cNvSpPr txBox="1"/>
            <p:nvPr/>
          </p:nvSpPr>
          <p:spPr bwMode="auto">
            <a:xfrm>
              <a:off x="6861175" y="3406661"/>
              <a:ext cx="1038780" cy="650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b="1" dirty="0" err="1"/>
                <a:t>DeFiPP</a:t>
              </a:r>
              <a:endParaRPr lang="en-US" sz="1500" b="1" dirty="0"/>
            </a:p>
          </p:txBody>
        </p:sp>
      </p:grpSp>
      <p:grpSp>
        <p:nvGrpSpPr>
          <p:cNvPr id="38919" name="Group 14">
            <a:extLst>
              <a:ext uri="{FF2B5EF4-FFF2-40B4-BE49-F238E27FC236}">
                <a16:creationId xmlns:a16="http://schemas.microsoft.com/office/drawing/2014/main" id="{EB2A6935-5942-1547-8C25-52334888C1B8}"/>
              </a:ext>
            </a:extLst>
          </p:cNvPr>
          <p:cNvGrpSpPr>
            <a:grpSpLocks/>
          </p:cNvGrpSpPr>
          <p:nvPr/>
        </p:nvGrpSpPr>
        <p:grpSpPr bwMode="auto">
          <a:xfrm>
            <a:off x="1770063" y="1574800"/>
            <a:ext cx="1109662" cy="720725"/>
            <a:chOff x="1791291" y="4273027"/>
            <a:chExt cx="1109067" cy="72089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FE2EB12-0623-4BCB-B49A-C27D2D1FA2BA}"/>
                </a:ext>
              </a:extLst>
            </p:cNvPr>
            <p:cNvSpPr/>
            <p:nvPr/>
          </p:nvSpPr>
          <p:spPr>
            <a:xfrm>
              <a:off x="1791291" y="4273027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19">
              <a:extLst>
                <a:ext uri="{FF2B5EF4-FFF2-40B4-BE49-F238E27FC236}">
                  <a16:creationId xmlns:a16="http://schemas.microsoft.com/office/drawing/2014/main" id="{00A604F0-4493-41A0-B56E-DE8623B455E7}"/>
                </a:ext>
              </a:extLst>
            </p:cNvPr>
            <p:cNvSpPr txBox="1"/>
            <p:nvPr/>
          </p:nvSpPr>
          <p:spPr>
            <a:xfrm>
              <a:off x="1791291" y="4307960"/>
              <a:ext cx="1039254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anchor="ctr"/>
            <a:lstStyle>
              <a:lvl1pPr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6651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6651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6651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6651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en-US" sz="1600" b="1" dirty="0">
                  <a:solidFill>
                    <a:srgbClr val="FFFFFF"/>
                  </a:solidFill>
                </a:rPr>
                <a:t>NISM</a:t>
              </a:r>
            </a:p>
          </p:txBody>
        </p:sp>
      </p:grpSp>
      <p:grpSp>
        <p:nvGrpSpPr>
          <p:cNvPr id="38920" name="Group 16">
            <a:extLst>
              <a:ext uri="{FF2B5EF4-FFF2-40B4-BE49-F238E27FC236}">
                <a16:creationId xmlns:a16="http://schemas.microsoft.com/office/drawing/2014/main" id="{09DD04BE-0FC2-9546-A212-8538649CE91D}"/>
              </a:ext>
            </a:extLst>
          </p:cNvPr>
          <p:cNvGrpSpPr>
            <a:grpSpLocks/>
          </p:cNvGrpSpPr>
          <p:nvPr/>
        </p:nvGrpSpPr>
        <p:grpSpPr bwMode="auto">
          <a:xfrm>
            <a:off x="2778125" y="590550"/>
            <a:ext cx="1108075" cy="720725"/>
            <a:chOff x="1058557" y="2504052"/>
            <a:chExt cx="1109067" cy="720893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D084739-3A4A-4CCD-AE08-9CD7920D1124}"/>
                </a:ext>
              </a:extLst>
            </p:cNvPr>
            <p:cNvSpPr/>
            <p:nvPr/>
          </p:nvSpPr>
          <p:spPr>
            <a:xfrm>
              <a:off x="1058557" y="2504052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22">
              <a:extLst>
                <a:ext uri="{FF2B5EF4-FFF2-40B4-BE49-F238E27FC236}">
                  <a16:creationId xmlns:a16="http://schemas.microsoft.com/office/drawing/2014/main" id="{7B163FB7-36A6-4E18-A96E-C16D4C744B3A}"/>
                </a:ext>
              </a:extLst>
            </p:cNvPr>
            <p:cNvSpPr txBox="1"/>
            <p:nvPr/>
          </p:nvSpPr>
          <p:spPr>
            <a:xfrm>
              <a:off x="1093513" y="2538985"/>
              <a:ext cx="1039154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b="1" dirty="0"/>
                <a:t>NARILIS</a:t>
              </a:r>
            </a:p>
          </p:txBody>
        </p:sp>
      </p:grpSp>
      <p:grpSp>
        <p:nvGrpSpPr>
          <p:cNvPr id="38921" name="Group 18">
            <a:extLst>
              <a:ext uri="{FF2B5EF4-FFF2-40B4-BE49-F238E27FC236}">
                <a16:creationId xmlns:a16="http://schemas.microsoft.com/office/drawing/2014/main" id="{22ECBD8A-5BF9-9245-9A97-7824659DD3F9}"/>
              </a:ext>
            </a:extLst>
          </p:cNvPr>
          <p:cNvGrpSpPr>
            <a:grpSpLocks/>
          </p:cNvGrpSpPr>
          <p:nvPr/>
        </p:nvGrpSpPr>
        <p:grpSpPr bwMode="auto">
          <a:xfrm>
            <a:off x="1212850" y="3006725"/>
            <a:ext cx="1109663" cy="720725"/>
            <a:chOff x="1832811" y="743142"/>
            <a:chExt cx="1109067" cy="720893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CE54361-4BB4-4014-B787-55B2781DDA60}"/>
                </a:ext>
              </a:extLst>
            </p:cNvPr>
            <p:cNvSpPr/>
            <p:nvPr/>
          </p:nvSpPr>
          <p:spPr>
            <a:xfrm>
              <a:off x="1832811" y="743142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id="{DC640504-DFC7-4598-998B-DD7C41BB40B4}"/>
                </a:ext>
              </a:extLst>
            </p:cNvPr>
            <p:cNvSpPr txBox="1"/>
            <p:nvPr/>
          </p:nvSpPr>
          <p:spPr>
            <a:xfrm>
              <a:off x="1832811" y="770136"/>
              <a:ext cx="1039255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b="1" dirty="0"/>
                <a:t>ILEE</a:t>
              </a:r>
              <a:endParaRPr lang="en-US" sz="1200" b="1" dirty="0"/>
            </a:p>
          </p:txBody>
        </p:sp>
      </p:grpSp>
      <p:sp>
        <p:nvSpPr>
          <p:cNvPr id="20" name="Straight Connector 26">
            <a:extLst>
              <a:ext uri="{FF2B5EF4-FFF2-40B4-BE49-F238E27FC236}">
                <a16:creationId xmlns:a16="http://schemas.microsoft.com/office/drawing/2014/main" id="{90C26251-07E2-41C2-94AD-B5212EFF7230}"/>
              </a:ext>
            </a:extLst>
          </p:cNvPr>
          <p:cNvSpPr/>
          <p:nvPr/>
        </p:nvSpPr>
        <p:spPr>
          <a:xfrm>
            <a:off x="2070100" y="927100"/>
            <a:ext cx="5003800" cy="500380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95637" y="367997"/>
                </a:moveTo>
                <a:arcTo wR="2501708" hR="2501708" stAng="14311721" swAng="1108618"/>
              </a:path>
            </a:pathLst>
          </a:custGeom>
          <a:noFill/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8106498-0093-41E2-924F-B21A52C5E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014663"/>
            <a:ext cx="3397250" cy="425450"/>
          </a:xfrm>
          <a:prstGeom prst="roundRect">
            <a:avLst>
              <a:gd name="adj" fmla="val 16667"/>
            </a:avLst>
          </a:prstGeom>
          <a:solidFill>
            <a:srgbClr val="55AB26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91422" tIns="45710" rIns="91422" bIns="45710" anchor="ctr"/>
          <a:lstStyle/>
          <a:p>
            <a:pPr algn="ctr" defTabSz="457112" eaLnBrk="1" hangingPunct="1">
              <a:defRPr/>
            </a:pPr>
            <a:r>
              <a:rPr lang="fr-BE" sz="2000" b="1" i="1" dirty="0">
                <a:solidFill>
                  <a:schemeClr val="lt1"/>
                </a:solidFill>
                <a:latin typeface="+mn-lt"/>
              </a:rPr>
              <a:t>11</a:t>
            </a:r>
            <a:r>
              <a:rPr lang="fr-BE" b="1" i="1" dirty="0">
                <a:solidFill>
                  <a:schemeClr val="lt1"/>
                </a:solidFill>
                <a:latin typeface="+mn-lt"/>
              </a:rPr>
              <a:t> </a:t>
            </a:r>
            <a:r>
              <a:rPr lang="fr-BE" b="1" i="1" dirty="0" err="1">
                <a:solidFill>
                  <a:schemeClr val="lt1"/>
                </a:solidFill>
                <a:latin typeface="+mn-lt"/>
              </a:rPr>
              <a:t>interdisciplinary</a:t>
            </a:r>
            <a:r>
              <a:rPr lang="fr-BE" b="1" i="1" dirty="0">
                <a:solidFill>
                  <a:schemeClr val="lt1"/>
                </a:solidFill>
                <a:latin typeface="+mn-lt"/>
              </a:rPr>
              <a:t> </a:t>
            </a:r>
            <a:r>
              <a:rPr lang="fr-BE" b="1" i="1" dirty="0">
                <a:solidFill>
                  <a:schemeClr val="lt1"/>
                </a:solidFill>
              </a:rPr>
              <a:t>INSTITUTES </a:t>
            </a:r>
            <a:endParaRPr lang="fr-BE" b="1" i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8924" name="TextBox 1">
            <a:extLst>
              <a:ext uri="{FF2B5EF4-FFF2-40B4-BE49-F238E27FC236}">
                <a16:creationId xmlns:a16="http://schemas.microsoft.com/office/drawing/2014/main" id="{A57B18FA-7D3A-834F-AE88-C6510516A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38" y="236538"/>
            <a:ext cx="1460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Complex systems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89F6FB0-46A3-468F-8E19-BB3150A1096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16550" y="420688"/>
            <a:ext cx="231775" cy="920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6" name="TextBox 40">
            <a:extLst>
              <a:ext uri="{FF2B5EF4-FFF2-40B4-BE49-F238E27FC236}">
                <a16:creationId xmlns:a16="http://schemas.microsoft.com/office/drawing/2014/main" id="{0FFA9006-0C6E-0B46-99CF-3CE3F3866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893763"/>
            <a:ext cx="1855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Digital &amp; computer sciences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15D3D96-4280-4BEB-B10C-B889C32D4CFC}"/>
              </a:ext>
            </a:extLst>
          </p:cNvPr>
          <p:cNvCxnSpPr>
            <a:cxnSpLocks noChangeShapeType="1"/>
            <a:stCxn id="33" idx="3"/>
          </p:cNvCxnSpPr>
          <p:nvPr/>
        </p:nvCxnSpPr>
        <p:spPr bwMode="auto">
          <a:xfrm>
            <a:off x="6889750" y="1203325"/>
            <a:ext cx="611188" cy="158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8" name="TextBox 45">
            <a:extLst>
              <a:ext uri="{FF2B5EF4-FFF2-40B4-BE49-F238E27FC236}">
                <a16:creationId xmlns:a16="http://schemas.microsoft.com/office/drawing/2014/main" id="{89FA5EDF-B02A-8448-B340-694AAFD1E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263" y="2300288"/>
            <a:ext cx="1030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Ethics &amp; philosophy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E6EC813-2304-4161-BB18-565D5627A61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08225"/>
            <a:ext cx="301625" cy="904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30" name="TextBox 48">
            <a:extLst>
              <a:ext uri="{FF2B5EF4-FFF2-40B4-BE49-F238E27FC236}">
                <a16:creationId xmlns:a16="http://schemas.microsoft.com/office/drawing/2014/main" id="{A90742E8-F6FA-7D42-AE4D-80E39345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825" y="5267325"/>
            <a:ext cx="11890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80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Vulnerability,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ageing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 &amp; security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ADF5272-2F68-4238-AE94-47F81B138A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08850" y="5399088"/>
            <a:ext cx="274638" cy="1793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32" name="TextBox 51">
            <a:extLst>
              <a:ext uri="{FF2B5EF4-FFF2-40B4-BE49-F238E27FC236}">
                <a16:creationId xmlns:a16="http://schemas.microsoft.com/office/drawing/2014/main" id="{7CA2AB2F-9007-E747-81DE-3A274952E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8" y="4046538"/>
            <a:ext cx="14605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Development, finance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 &amp; public politics</a:t>
            </a:r>
            <a:endParaRPr lang="fr-BE" altLang="en-US" sz="180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F3C14CE-8715-4A64-BF6E-F822FF907F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18463" y="3825875"/>
            <a:ext cx="214312" cy="1190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34" name="TextBox 54">
            <a:extLst>
              <a:ext uri="{FF2B5EF4-FFF2-40B4-BE49-F238E27FC236}">
                <a16:creationId xmlns:a16="http://schemas.microsoft.com/office/drawing/2014/main" id="{17E01810-579B-CD4E-B06E-33E10A681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1435100"/>
            <a:ext cx="15890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Material/surface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physico-chemistry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F506E38-9AB9-4EB9-9230-D386C12A2F75}"/>
              </a:ext>
            </a:extLst>
          </p:cNvPr>
          <p:cNvCxnSpPr>
            <a:cxnSpLocks noChangeShapeType="1"/>
            <a:stCxn id="26" idx="1"/>
          </p:cNvCxnSpPr>
          <p:nvPr/>
        </p:nvCxnSpPr>
        <p:spPr bwMode="auto">
          <a:xfrm flipH="1" flipV="1">
            <a:off x="1525588" y="1782763"/>
            <a:ext cx="244475" cy="1524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36" name="TextBox 57">
            <a:extLst>
              <a:ext uri="{FF2B5EF4-FFF2-40B4-BE49-F238E27FC236}">
                <a16:creationId xmlns:a16="http://schemas.microsoft.com/office/drawing/2014/main" id="{FAE267BB-3874-3840-A0AB-765D3184B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652463"/>
            <a:ext cx="14827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Life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sciences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8A36431-9624-4EC3-B3E7-12910DD6402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365375" y="906463"/>
            <a:ext cx="436563" cy="63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38" name="TextBox 62">
            <a:extLst>
              <a:ext uri="{FF2B5EF4-FFF2-40B4-BE49-F238E27FC236}">
                <a16:creationId xmlns:a16="http://schemas.microsoft.com/office/drawing/2014/main" id="{E6A9CC47-F566-7545-A13E-F221FAF11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2470150"/>
            <a:ext cx="1317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Environment</a:t>
            </a:r>
          </a:p>
        </p:txBody>
      </p:sp>
      <p:cxnSp>
        <p:nvCxnSpPr>
          <p:cNvPr id="8193" name="Straight Arrow Connector 8192">
            <a:extLst>
              <a:ext uri="{FF2B5EF4-FFF2-40B4-BE49-F238E27FC236}">
                <a16:creationId xmlns:a16="http://schemas.microsoft.com/office/drawing/2014/main" id="{A36D1041-811E-44DF-9EBC-D25AAF1CCEC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049338" y="2778125"/>
            <a:ext cx="231775" cy="2111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40" name="ZoneTexte 3">
            <a:extLst>
              <a:ext uri="{FF2B5EF4-FFF2-40B4-BE49-F238E27FC236}">
                <a16:creationId xmlns:a16="http://schemas.microsoft.com/office/drawing/2014/main" id="{B8C3DEAC-DA73-2844-8780-7DBAECAC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1833563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8941" name="ZoneTexte 43007">
            <a:extLst>
              <a:ext uri="{FF2B5EF4-FFF2-40B4-BE49-F238E27FC236}">
                <a16:creationId xmlns:a16="http://schemas.microsoft.com/office/drawing/2014/main" id="{78F941BC-72EE-5C44-941C-70F3E7C25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425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8942" name="ZoneTexte 43012">
            <a:extLst>
              <a:ext uri="{FF2B5EF4-FFF2-40B4-BE49-F238E27FC236}">
                <a16:creationId xmlns:a16="http://schemas.microsoft.com/office/drawing/2014/main" id="{0C6D0978-F6E1-4C41-87CF-DEF948B12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79375"/>
            <a:ext cx="1668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800" b="1" dirty="0">
                <a:solidFill>
                  <a:srgbClr val="55AB2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Institutes</a:t>
            </a:r>
            <a:r>
              <a:rPr lang="fr-FR" altLang="en-US" sz="2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grpSp>
        <p:nvGrpSpPr>
          <p:cNvPr id="38943" name="Group 36">
            <a:extLst>
              <a:ext uri="{FF2B5EF4-FFF2-40B4-BE49-F238E27FC236}">
                <a16:creationId xmlns:a16="http://schemas.microsoft.com/office/drawing/2014/main" id="{BF16BDD8-5FAC-D543-8A7A-AA20BC51A828}"/>
              </a:ext>
            </a:extLst>
          </p:cNvPr>
          <p:cNvGrpSpPr>
            <a:grpSpLocks/>
          </p:cNvGrpSpPr>
          <p:nvPr/>
        </p:nvGrpSpPr>
        <p:grpSpPr bwMode="auto">
          <a:xfrm>
            <a:off x="1768475" y="4275138"/>
            <a:ext cx="1108075" cy="774700"/>
            <a:chOff x="3648075" y="4558665"/>
            <a:chExt cx="1108075" cy="775335"/>
          </a:xfrm>
        </p:grpSpPr>
        <p:sp>
          <p:nvSpPr>
            <p:cNvPr id="99" name="Rounded Rectangle 26">
              <a:extLst>
                <a:ext uri="{FF2B5EF4-FFF2-40B4-BE49-F238E27FC236}">
                  <a16:creationId xmlns:a16="http://schemas.microsoft.com/office/drawing/2014/main" id="{2D2378D9-E28D-4D6C-B64F-6B3FECAF3748}"/>
                </a:ext>
              </a:extLst>
            </p:cNvPr>
            <p:cNvSpPr/>
            <p:nvPr/>
          </p:nvSpPr>
          <p:spPr bwMode="auto">
            <a:xfrm>
              <a:off x="3648075" y="4558665"/>
              <a:ext cx="1108075" cy="721316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fr-FR" sz="1000" dirty="0"/>
            </a:p>
          </p:txBody>
        </p:sp>
        <p:sp>
          <p:nvSpPr>
            <p:cNvPr id="38957" name="ZoneTexte 43020">
              <a:extLst>
                <a:ext uri="{FF2B5EF4-FFF2-40B4-BE49-F238E27FC236}">
                  <a16:creationId xmlns:a16="http://schemas.microsoft.com/office/drawing/2014/main" id="{48A98894-4D00-C949-B789-500C6A45C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7313" y="4748213"/>
              <a:ext cx="74295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400" b="1">
                  <a:solidFill>
                    <a:schemeClr val="bg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IRDENa</a:t>
              </a:r>
              <a:endParaRPr lang="fr-FR" altLang="en-US" sz="10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fr-FR" altLang="en-US" sz="1800">
                <a:latin typeface="Calibri" panose="020F0502020204030204" pitchFamily="34" charset="0"/>
                <a:ea typeface="ＭＳ Ｐゴシック" panose="020B0600070205080204" pitchFamily="34" charset="-128"/>
              </a:endParaRPr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8CD5565-A29E-43FC-AB34-3FBC1246B31E}"/>
              </a:ext>
            </a:extLst>
          </p:cNvPr>
          <p:cNvCxnSpPr>
            <a:cxnSpLocks noChangeShapeType="1"/>
            <a:stCxn id="99" idx="1"/>
          </p:cNvCxnSpPr>
          <p:nvPr/>
        </p:nvCxnSpPr>
        <p:spPr bwMode="auto">
          <a:xfrm flipH="1" flipV="1">
            <a:off x="1304925" y="4586288"/>
            <a:ext cx="463550" cy="4921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45" name="TextBox 59">
            <a:extLst>
              <a:ext uri="{FF2B5EF4-FFF2-40B4-BE49-F238E27FC236}">
                <a16:creationId xmlns:a16="http://schemas.microsoft.com/office/drawing/2014/main" id="{2A241B86-CD05-5D44-9F19-1BFC7EB76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4416425"/>
            <a:ext cx="1050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Didactics</a:t>
            </a:r>
          </a:p>
        </p:txBody>
      </p:sp>
      <p:grpSp>
        <p:nvGrpSpPr>
          <p:cNvPr id="38946" name="Group 72">
            <a:extLst>
              <a:ext uri="{FF2B5EF4-FFF2-40B4-BE49-F238E27FC236}">
                <a16:creationId xmlns:a16="http://schemas.microsoft.com/office/drawing/2014/main" id="{A0E46864-BED9-2D42-851F-F3B8F264F2A0}"/>
              </a:ext>
            </a:extLst>
          </p:cNvPr>
          <p:cNvGrpSpPr>
            <a:grpSpLocks/>
          </p:cNvGrpSpPr>
          <p:nvPr/>
        </p:nvGrpSpPr>
        <p:grpSpPr bwMode="auto">
          <a:xfrm>
            <a:off x="2952750" y="5199063"/>
            <a:ext cx="1109663" cy="720725"/>
            <a:chOff x="1791291" y="735077"/>
            <a:chExt cx="1109067" cy="720893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268646BD-F818-4ADA-B63F-B8676B783201}"/>
                </a:ext>
              </a:extLst>
            </p:cNvPr>
            <p:cNvSpPr/>
            <p:nvPr/>
          </p:nvSpPr>
          <p:spPr>
            <a:xfrm>
              <a:off x="1791291" y="735077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Rounded Rectangle 25">
              <a:extLst>
                <a:ext uri="{FF2B5EF4-FFF2-40B4-BE49-F238E27FC236}">
                  <a16:creationId xmlns:a16="http://schemas.microsoft.com/office/drawing/2014/main" id="{1CE05F30-5D19-4289-A9EE-9C872FC4B131}"/>
                </a:ext>
              </a:extLst>
            </p:cNvPr>
            <p:cNvSpPr txBox="1"/>
            <p:nvPr/>
          </p:nvSpPr>
          <p:spPr>
            <a:xfrm>
              <a:off x="1826197" y="770010"/>
              <a:ext cx="1039255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b="1" dirty="0" err="1"/>
                <a:t>PaTH</a:t>
              </a:r>
              <a:endParaRPr lang="en-US" sz="1200" b="1" dirty="0"/>
            </a:p>
          </p:txBody>
        </p:sp>
      </p:grpSp>
      <p:grpSp>
        <p:nvGrpSpPr>
          <p:cNvPr id="38947" name="Group 75">
            <a:extLst>
              <a:ext uri="{FF2B5EF4-FFF2-40B4-BE49-F238E27FC236}">
                <a16:creationId xmlns:a16="http://schemas.microsoft.com/office/drawing/2014/main" id="{376CEC59-952B-CF45-B0BE-0CE366E216BF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5399088"/>
            <a:ext cx="1109662" cy="720725"/>
            <a:chOff x="1791291" y="735077"/>
            <a:chExt cx="1109067" cy="720893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50B00F98-9D8E-4BCE-B2AC-E3E6A64DC134}"/>
                </a:ext>
              </a:extLst>
            </p:cNvPr>
            <p:cNvSpPr/>
            <p:nvPr/>
          </p:nvSpPr>
          <p:spPr>
            <a:xfrm>
              <a:off x="1791291" y="735077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Rounded Rectangle 25">
              <a:extLst>
                <a:ext uri="{FF2B5EF4-FFF2-40B4-BE49-F238E27FC236}">
                  <a16:creationId xmlns:a16="http://schemas.microsoft.com/office/drawing/2014/main" id="{4481C885-78C3-4EDC-95A1-FE329BB6EED0}"/>
                </a:ext>
              </a:extLst>
            </p:cNvPr>
            <p:cNvSpPr txBox="1"/>
            <p:nvPr/>
          </p:nvSpPr>
          <p:spPr>
            <a:xfrm>
              <a:off x="1826197" y="770010"/>
              <a:ext cx="1039254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b="1" dirty="0"/>
                <a:t>NALTT</a:t>
              </a:r>
              <a:endParaRPr lang="en-US" sz="1200" b="1" dirty="0"/>
            </a:p>
          </p:txBody>
        </p:sp>
      </p:grpSp>
      <p:sp>
        <p:nvSpPr>
          <p:cNvPr id="38948" name="TextBox 81">
            <a:extLst>
              <a:ext uri="{FF2B5EF4-FFF2-40B4-BE49-F238E27FC236}">
                <a16:creationId xmlns:a16="http://schemas.microsoft.com/office/drawing/2014/main" id="{34FF7D78-153A-A849-BF4A-7AE301624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" y="5646738"/>
            <a:ext cx="14255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1400">
                <a:latin typeface="Calibri" panose="020F0502020204030204" pitchFamily="34" charset="0"/>
                <a:ea typeface="ＭＳ Ｐゴシック" panose="020B0600070205080204" pitchFamily="34" charset="-128"/>
              </a:rPr>
              <a:t>Traces, Transmissions &amp; Heritage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C852168-B45F-4ABC-851F-98991BFF3D3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497138" y="5632450"/>
            <a:ext cx="439737" cy="2524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50" name="Rectangle 47109">
            <a:extLst>
              <a:ext uri="{FF2B5EF4-FFF2-40B4-BE49-F238E27FC236}">
                <a16:creationId xmlns:a16="http://schemas.microsoft.com/office/drawing/2014/main" id="{71F136A1-F68B-8742-A169-7294AC47C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0" y="6132513"/>
            <a:ext cx="2535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400"/>
              <a:t>Language, Text &amp; Transmediality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EE4C7F4-894D-4282-84B4-7C382247E1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62625" y="5907088"/>
            <a:ext cx="276225" cy="1778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1">
            <a:extLst>
              <a:ext uri="{FF2B5EF4-FFF2-40B4-BE49-F238E27FC236}">
                <a16:creationId xmlns:a16="http://schemas.microsoft.com/office/drawing/2014/main" id="{8FD3CFE5-7054-3543-AE79-5F0B12A06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260648"/>
            <a:ext cx="2985120" cy="14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A930DE-A267-D04A-99B8-ADE8E557342C}"/>
              </a:ext>
            </a:extLst>
          </p:cNvPr>
          <p:cNvSpPr txBox="1"/>
          <p:nvPr/>
        </p:nvSpPr>
        <p:spPr>
          <a:xfrm>
            <a:off x="467544" y="1988840"/>
            <a:ext cx="76328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rgbClr val="55AB26"/>
                </a:solidFill>
              </a:rPr>
              <a:t>Research</a:t>
            </a:r>
            <a:r>
              <a:rPr lang="fr-BE" b="1" dirty="0">
                <a:solidFill>
                  <a:srgbClr val="55AB26"/>
                </a:solidFill>
              </a:rPr>
              <a:t> </a:t>
            </a:r>
            <a:r>
              <a:rPr lang="fr-BE" b="1" dirty="0" err="1">
                <a:solidFill>
                  <a:srgbClr val="55AB26"/>
                </a:solidFill>
              </a:rPr>
              <a:t>poles</a:t>
            </a:r>
            <a:endParaRPr lang="fr-BE" b="1" dirty="0">
              <a:solidFill>
                <a:srgbClr val="55AB26"/>
              </a:solidFill>
            </a:endParaRPr>
          </a:p>
          <a:p>
            <a:endParaRPr lang="fr-BE" b="1" dirty="0"/>
          </a:p>
          <a:p>
            <a:r>
              <a:rPr lang="fr-FR" dirty="0"/>
              <a:t>Non-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Optics</a:t>
            </a:r>
            <a:r>
              <a:rPr lang="fr-FR" dirty="0"/>
              <a:t> and </a:t>
            </a:r>
            <a:r>
              <a:rPr lang="fr-FR" dirty="0" err="1"/>
              <a:t>Photonics</a:t>
            </a:r>
            <a:endParaRPr lang="fr-FR" dirty="0"/>
          </a:p>
          <a:p>
            <a:endParaRPr lang="fr-FR" dirty="0"/>
          </a:p>
          <a:p>
            <a:r>
              <a:rPr lang="fr-FR" dirty="0"/>
              <a:t>High Performance </a:t>
            </a:r>
            <a:r>
              <a:rPr lang="fr-FR" dirty="0" err="1"/>
              <a:t>Computing</a:t>
            </a:r>
            <a:r>
              <a:rPr lang="fr-FR" dirty="0"/>
              <a:t> (HPC) </a:t>
            </a:r>
            <a:r>
              <a:rPr lang="fr-FR" dirty="0" err="1"/>
              <a:t>Multiscale</a:t>
            </a:r>
            <a:r>
              <a:rPr lang="fr-FR" dirty="0"/>
              <a:t> </a:t>
            </a:r>
            <a:r>
              <a:rPr lang="fr-FR" dirty="0" err="1"/>
              <a:t>Modelling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Functional</a:t>
            </a:r>
            <a:r>
              <a:rPr lang="fr-FR" dirty="0"/>
              <a:t> </a:t>
            </a:r>
            <a:r>
              <a:rPr lang="fr-FR" dirty="0" err="1"/>
              <a:t>Structured</a:t>
            </a:r>
            <a:r>
              <a:rPr lang="fr-FR" dirty="0"/>
              <a:t> </a:t>
            </a:r>
            <a:r>
              <a:rPr lang="fr-FR" dirty="0" err="1"/>
              <a:t>Materials</a:t>
            </a:r>
            <a:endParaRPr lang="fr-FR" dirty="0"/>
          </a:p>
          <a:p>
            <a:endParaRPr lang="fr-FR" dirty="0"/>
          </a:p>
          <a:p>
            <a:r>
              <a:rPr lang="fr-FR" dirty="0"/>
              <a:t>Surfaces, Interfaces and </a:t>
            </a:r>
            <a:r>
              <a:rPr lang="fr-FR" dirty="0" err="1"/>
              <a:t>Carbon</a:t>
            </a:r>
            <a:r>
              <a:rPr lang="fr-FR" dirty="0"/>
              <a:t> Nanostructures</a:t>
            </a:r>
          </a:p>
          <a:p>
            <a:endParaRPr lang="fr-FR" dirty="0"/>
          </a:p>
        </p:txBody>
      </p:sp>
      <p:pic>
        <p:nvPicPr>
          <p:cNvPr id="71682" name="Picture 2" descr="Second harmonic generation responses of ion pairs forming dimeric aggregates">
            <a:hlinkClick r:id="rId3"/>
            <a:extLst>
              <a:ext uri="{FF2B5EF4-FFF2-40B4-BE49-F238E27FC236}">
                <a16:creationId xmlns:a16="http://schemas.microsoft.com/office/drawing/2014/main" id="{FE7788F9-E9AA-4643-9CED-07744DD30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71740"/>
            <a:ext cx="3214216" cy="179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786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">
            <a:extLst>
              <a:ext uri="{FF2B5EF4-FFF2-40B4-BE49-F238E27FC236}">
                <a16:creationId xmlns:a16="http://schemas.microsoft.com/office/drawing/2014/main" id="{39545AF2-83B1-1243-9E6F-77992779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2592288" cy="122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 descr="astro">
            <a:extLst>
              <a:ext uri="{FF2B5EF4-FFF2-40B4-BE49-F238E27FC236}">
                <a16:creationId xmlns:a16="http://schemas.microsoft.com/office/drawing/2014/main" id="{648623F4-D997-4246-B038-A4F11B448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8" y="-10240963"/>
            <a:ext cx="13004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FAAED7-E6D0-C74C-8DA5-A2406EF664E6}"/>
              </a:ext>
            </a:extLst>
          </p:cNvPr>
          <p:cNvSpPr txBox="1"/>
          <p:nvPr/>
        </p:nvSpPr>
        <p:spPr>
          <a:xfrm>
            <a:off x="539552" y="1844824"/>
            <a:ext cx="79928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55AB26"/>
                </a:solidFill>
              </a:rPr>
              <a:t>Dynamical</a:t>
            </a:r>
            <a:r>
              <a:rPr lang="fr-FR" b="1" dirty="0">
                <a:solidFill>
                  <a:srgbClr val="55AB26"/>
                </a:solidFill>
              </a:rPr>
              <a:t> </a:t>
            </a:r>
            <a:r>
              <a:rPr lang="fr-FR" b="1" dirty="0" err="1">
                <a:solidFill>
                  <a:srgbClr val="55AB26"/>
                </a:solidFill>
              </a:rPr>
              <a:t>astronomy</a:t>
            </a:r>
            <a:r>
              <a:rPr lang="fr-FR" b="1" dirty="0">
                <a:solidFill>
                  <a:srgbClr val="55AB26"/>
                </a:solidFill>
              </a:rPr>
              <a:t>, </a:t>
            </a:r>
            <a:r>
              <a:rPr lang="fr-FR" b="1" dirty="0" err="1">
                <a:solidFill>
                  <a:srgbClr val="55AB26"/>
                </a:solidFill>
              </a:rPr>
              <a:t>cosmology</a:t>
            </a:r>
            <a:r>
              <a:rPr lang="fr-FR" b="1" dirty="0">
                <a:solidFill>
                  <a:srgbClr val="55AB26"/>
                </a:solidFill>
              </a:rPr>
              <a:t> and </a:t>
            </a:r>
            <a:r>
              <a:rPr lang="fr-FR" b="1" dirty="0" err="1">
                <a:solidFill>
                  <a:srgbClr val="55AB26"/>
                </a:solidFill>
              </a:rPr>
              <a:t>astrobiology</a:t>
            </a:r>
            <a:r>
              <a:rPr lang="fr-FR" b="1" dirty="0">
                <a:solidFill>
                  <a:srgbClr val="55AB26"/>
                </a:solidFill>
              </a:rPr>
              <a:t> (SPACE</a:t>
            </a:r>
            <a:r>
              <a:rPr lang="fr-FR" dirty="0">
                <a:solidFill>
                  <a:srgbClr val="55AB26"/>
                </a:solidFill>
              </a:rPr>
              <a:t>)</a:t>
            </a:r>
          </a:p>
          <a:p>
            <a:endParaRPr lang="fr-FR" dirty="0"/>
          </a:p>
          <a:p>
            <a:pPr algn="just"/>
            <a:r>
              <a:rPr lang="fr-FR" dirty="0"/>
              <a:t>This </a:t>
            </a:r>
            <a:r>
              <a:rPr lang="fr-FR" dirty="0" err="1"/>
              <a:t>research</a:t>
            </a:r>
            <a:r>
              <a:rPr lang="fr-FR" dirty="0"/>
              <a:t> pole deals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modelling</a:t>
            </a:r>
            <a:r>
              <a:rPr lang="fr-FR" dirty="0"/>
              <a:t> of the </a:t>
            </a:r>
            <a:r>
              <a:rPr lang="fr-FR" dirty="0" err="1"/>
              <a:t>Universe</a:t>
            </a:r>
            <a:r>
              <a:rPr lang="fr-FR" dirty="0"/>
              <a:t>, on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scales</a:t>
            </a:r>
            <a:r>
              <a:rPr lang="fr-FR" dirty="0"/>
              <a:t>: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debris</a:t>
            </a:r>
            <a:r>
              <a:rPr lang="fr-FR" dirty="0"/>
              <a:t>, Solar System, </a:t>
            </a:r>
            <a:r>
              <a:rPr lang="fr-FR" dirty="0" err="1"/>
              <a:t>extrasolar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, up to the large-</a:t>
            </a:r>
            <a:r>
              <a:rPr lang="fr-FR" dirty="0" err="1"/>
              <a:t>scale</a:t>
            </a:r>
            <a:r>
              <a:rPr lang="fr-FR" dirty="0"/>
              <a:t> structures of the </a:t>
            </a:r>
            <a:r>
              <a:rPr lang="fr-FR" dirty="0" err="1"/>
              <a:t>Universe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focus on the non-</a:t>
            </a:r>
            <a:r>
              <a:rPr lang="fr-FR" dirty="0" err="1"/>
              <a:t>linear</a:t>
            </a:r>
            <a:r>
              <a:rPr lang="fr-FR" dirty="0"/>
              <a:t> interactions and </a:t>
            </a:r>
            <a:r>
              <a:rPr lang="fr-FR" dirty="0" err="1"/>
              <a:t>chaotic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of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physical</a:t>
            </a:r>
            <a:r>
              <a:rPr lang="fr-FR" dirty="0"/>
              <a:t> and </a:t>
            </a:r>
            <a:r>
              <a:rPr lang="fr-FR" dirty="0" err="1"/>
              <a:t>mathematical</a:t>
            </a:r>
            <a:r>
              <a:rPr lang="fr-FR" dirty="0"/>
              <a:t> </a:t>
            </a:r>
            <a:r>
              <a:rPr lang="fr-FR" dirty="0" err="1"/>
              <a:t>objects</a:t>
            </a:r>
            <a:r>
              <a:rPr lang="fr-FR" dirty="0"/>
              <a:t>, sharing the </a:t>
            </a:r>
            <a:r>
              <a:rPr lang="fr-FR" dirty="0" err="1"/>
              <a:t>tools</a:t>
            </a:r>
            <a:r>
              <a:rPr lang="fr-FR" dirty="0"/>
              <a:t> of </a:t>
            </a:r>
            <a:r>
              <a:rPr lang="fr-FR" dirty="0" err="1"/>
              <a:t>celestial</a:t>
            </a:r>
            <a:r>
              <a:rPr lang="fr-FR" dirty="0"/>
              <a:t> </a:t>
            </a:r>
            <a:r>
              <a:rPr lang="fr-FR" dirty="0" err="1"/>
              <a:t>mechanics</a:t>
            </a:r>
            <a:r>
              <a:rPr lang="fr-FR" dirty="0"/>
              <a:t>, </a:t>
            </a:r>
            <a:r>
              <a:rPr lang="fr-FR" dirty="0" err="1"/>
              <a:t>cosmology</a:t>
            </a:r>
            <a:r>
              <a:rPr lang="fr-FR" dirty="0"/>
              <a:t>, </a:t>
            </a:r>
            <a:r>
              <a:rPr lang="fr-FR" dirty="0" err="1"/>
              <a:t>general</a:t>
            </a:r>
            <a:r>
              <a:rPr lang="fr-FR" dirty="0"/>
              <a:t> </a:t>
            </a:r>
            <a:r>
              <a:rPr lang="fr-FR" dirty="0" err="1"/>
              <a:t>relativity</a:t>
            </a:r>
            <a:r>
              <a:rPr lang="fr-FR" dirty="0"/>
              <a:t> and </a:t>
            </a:r>
            <a:r>
              <a:rPr lang="fr-FR" dirty="0" err="1"/>
              <a:t>modified</a:t>
            </a:r>
            <a:r>
              <a:rPr lang="fr-FR" dirty="0"/>
              <a:t> </a:t>
            </a:r>
            <a:r>
              <a:rPr lang="fr-FR" dirty="0" err="1"/>
              <a:t>gravity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Keywords: </a:t>
            </a:r>
            <a:r>
              <a:rPr lang="fr-FR" dirty="0" err="1"/>
              <a:t>Celestial</a:t>
            </a:r>
            <a:r>
              <a:rPr lang="fr-FR" dirty="0"/>
              <a:t> </a:t>
            </a:r>
            <a:r>
              <a:rPr lang="fr-FR" dirty="0" err="1"/>
              <a:t>Mechanics</a:t>
            </a:r>
            <a:r>
              <a:rPr lang="fr-FR" dirty="0"/>
              <a:t>, </a:t>
            </a:r>
            <a:r>
              <a:rPr lang="fr-FR" dirty="0" err="1"/>
              <a:t>Extrasolar</a:t>
            </a:r>
            <a:endParaRPr lang="fr-FR" dirty="0"/>
          </a:p>
          <a:p>
            <a:r>
              <a:rPr lang="fr-FR" dirty="0" err="1"/>
              <a:t>Planets</a:t>
            </a:r>
            <a:r>
              <a:rPr lang="fr-FR" dirty="0"/>
              <a:t>, </a:t>
            </a:r>
            <a:r>
              <a:rPr lang="fr-FR" dirty="0" err="1"/>
              <a:t>Cosmology</a:t>
            </a:r>
            <a:r>
              <a:rPr lang="fr-FR" dirty="0"/>
              <a:t>, </a:t>
            </a:r>
            <a:r>
              <a:rPr lang="fr-FR" dirty="0" err="1"/>
              <a:t>Numerical</a:t>
            </a:r>
            <a:r>
              <a:rPr lang="fr-FR" dirty="0"/>
              <a:t> </a:t>
            </a:r>
            <a:r>
              <a:rPr lang="fr-FR" dirty="0" err="1"/>
              <a:t>Relativity</a:t>
            </a:r>
            <a:r>
              <a:rPr lang="fr-FR" dirty="0"/>
              <a:t>,</a:t>
            </a:r>
          </a:p>
          <a:p>
            <a:r>
              <a:rPr lang="fr-FR" dirty="0" err="1"/>
              <a:t>Astronomy</a:t>
            </a:r>
            <a:endParaRPr lang="fr-FR" dirty="0"/>
          </a:p>
          <a:p>
            <a:endParaRPr lang="fr-FR" dirty="0"/>
          </a:p>
          <a:p>
            <a:r>
              <a:rPr lang="fr-FR" dirty="0"/>
              <a:t>Contacts: André </a:t>
            </a:r>
            <a:r>
              <a:rPr lang="fr-FR" dirty="0" err="1"/>
              <a:t>Fuzfa</a:t>
            </a:r>
            <a:r>
              <a:rPr lang="fr-FR" dirty="0"/>
              <a:t> and Anne-Sophie </a:t>
            </a:r>
            <a:r>
              <a:rPr lang="fr-FR" dirty="0" err="1"/>
              <a:t>Libert</a:t>
            </a:r>
            <a:endParaRPr lang="fr-FR" dirty="0"/>
          </a:p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34847E5-BF78-6A48-A2E8-2E10B331B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78" y="4437112"/>
            <a:ext cx="3675900" cy="20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6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7">
            <a:extLst>
              <a:ext uri="{FF2B5EF4-FFF2-40B4-BE49-F238E27FC236}">
                <a16:creationId xmlns:a16="http://schemas.microsoft.com/office/drawing/2014/main" id="{C39904EF-5805-3245-8133-991F05032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2241550"/>
            <a:ext cx="30099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38" name="Group 4">
            <a:extLst>
              <a:ext uri="{FF2B5EF4-FFF2-40B4-BE49-F238E27FC236}">
                <a16:creationId xmlns:a16="http://schemas.microsoft.com/office/drawing/2014/main" id="{D799E05A-4E08-5747-9A53-20E5F09D54D9}"/>
              </a:ext>
            </a:extLst>
          </p:cNvPr>
          <p:cNvGrpSpPr>
            <a:grpSpLocks/>
          </p:cNvGrpSpPr>
          <p:nvPr/>
        </p:nvGrpSpPr>
        <p:grpSpPr bwMode="auto">
          <a:xfrm>
            <a:off x="4017963" y="566738"/>
            <a:ext cx="1108075" cy="720725"/>
            <a:chOff x="3560266" y="2343"/>
            <a:chExt cx="1109067" cy="720893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FE471C2-BC46-4A7F-A416-A2442BCB9F33}"/>
                </a:ext>
              </a:extLst>
            </p:cNvPr>
            <p:cNvSpPr/>
            <p:nvPr/>
          </p:nvSpPr>
          <p:spPr>
            <a:xfrm>
              <a:off x="3560266" y="2343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>
              <a:extLst>
                <a:ext uri="{FF2B5EF4-FFF2-40B4-BE49-F238E27FC236}">
                  <a16:creationId xmlns:a16="http://schemas.microsoft.com/office/drawing/2014/main" id="{4A5EF5BC-8C13-4EEC-8FB2-E1C59AC99B2B}"/>
                </a:ext>
              </a:extLst>
            </p:cNvPr>
            <p:cNvSpPr txBox="1"/>
            <p:nvPr/>
          </p:nvSpPr>
          <p:spPr>
            <a:xfrm>
              <a:off x="3595222" y="37276"/>
              <a:ext cx="1039154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dirty="0"/>
                <a:t>BL3</a:t>
              </a:r>
            </a:p>
          </p:txBody>
        </p:sp>
      </p:grp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DC43014E-FDFE-43D6-A075-7BC59D72C190}"/>
              </a:ext>
            </a:extLst>
          </p:cNvPr>
          <p:cNvSpPr/>
          <p:nvPr/>
        </p:nvSpPr>
        <p:spPr>
          <a:xfrm>
            <a:off x="2070100" y="927100"/>
            <a:ext cx="5003800" cy="500380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064230" y="64063"/>
                </a:moveTo>
                <a:arcTo wR="2501708" hR="2501708" stAng="16979660" swAng="1108618"/>
              </a:path>
            </a:pathLst>
          </a:custGeom>
          <a:noFill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9940" name="Group 6">
            <a:extLst>
              <a:ext uri="{FF2B5EF4-FFF2-40B4-BE49-F238E27FC236}">
                <a16:creationId xmlns:a16="http://schemas.microsoft.com/office/drawing/2014/main" id="{544E9240-F5F4-DA4E-9278-7ADD718D9128}"/>
              </a:ext>
            </a:extLst>
          </p:cNvPr>
          <p:cNvGrpSpPr>
            <a:grpSpLocks/>
          </p:cNvGrpSpPr>
          <p:nvPr/>
        </p:nvGrpSpPr>
        <p:grpSpPr bwMode="auto">
          <a:xfrm>
            <a:off x="5695953" y="1300163"/>
            <a:ext cx="1200150" cy="720725"/>
            <a:chOff x="5238802" y="735077"/>
            <a:chExt cx="1199506" cy="720893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1F4E9C27-3522-48E6-ACEB-AE22F91D9743}"/>
                </a:ext>
              </a:extLst>
            </p:cNvPr>
            <p:cNvSpPr/>
            <p:nvPr/>
          </p:nvSpPr>
          <p:spPr>
            <a:xfrm>
              <a:off x="5329241" y="735077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7">
              <a:extLst>
                <a:ext uri="{FF2B5EF4-FFF2-40B4-BE49-F238E27FC236}">
                  <a16:creationId xmlns:a16="http://schemas.microsoft.com/office/drawing/2014/main" id="{505CF9E8-7CB0-4995-81A7-212B4DD9B146}"/>
                </a:ext>
              </a:extLst>
            </p:cNvPr>
            <p:cNvSpPr txBox="1"/>
            <p:nvPr/>
          </p:nvSpPr>
          <p:spPr>
            <a:xfrm>
              <a:off x="5238802" y="754132"/>
              <a:ext cx="1164600" cy="666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dirty="0"/>
                <a:t>GENOMICS</a:t>
              </a:r>
            </a:p>
          </p:txBody>
        </p:sp>
      </p:grpSp>
      <p:sp>
        <p:nvSpPr>
          <p:cNvPr id="8" name="Straight Connector 8">
            <a:extLst>
              <a:ext uri="{FF2B5EF4-FFF2-40B4-BE49-F238E27FC236}">
                <a16:creationId xmlns:a16="http://schemas.microsoft.com/office/drawing/2014/main" id="{3B45EFD7-1123-453A-9F23-1D430C6EFA74}"/>
              </a:ext>
            </a:extLst>
          </p:cNvPr>
          <p:cNvSpPr/>
          <p:nvPr/>
        </p:nvSpPr>
        <p:spPr>
          <a:xfrm>
            <a:off x="2070100" y="927100"/>
            <a:ext cx="5003800" cy="500380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5529" y="1102489"/>
                </a:moveTo>
                <a:arcTo wR="2501708" hR="2501708" stAng="19559534" swAng="1527969"/>
              </a:path>
            </a:pathLst>
          </a:custGeom>
          <a:noFill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9942" name="Group 8">
            <a:extLst>
              <a:ext uri="{FF2B5EF4-FFF2-40B4-BE49-F238E27FC236}">
                <a16:creationId xmlns:a16="http://schemas.microsoft.com/office/drawing/2014/main" id="{B521E3EA-7116-354A-BD48-EA17F9B00239}"/>
              </a:ext>
            </a:extLst>
          </p:cNvPr>
          <p:cNvGrpSpPr>
            <a:grpSpLocks/>
          </p:cNvGrpSpPr>
          <p:nvPr/>
        </p:nvGrpSpPr>
        <p:grpSpPr bwMode="auto">
          <a:xfrm>
            <a:off x="6519863" y="3068638"/>
            <a:ext cx="1108075" cy="720725"/>
            <a:chOff x="6061975" y="2504052"/>
            <a:chExt cx="1109067" cy="720893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81FE502-DA12-4788-B09D-1047B4F37FEA}"/>
                </a:ext>
              </a:extLst>
            </p:cNvPr>
            <p:cNvSpPr/>
            <p:nvPr/>
          </p:nvSpPr>
          <p:spPr>
            <a:xfrm>
              <a:off x="6061975" y="2504052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10">
              <a:extLst>
                <a:ext uri="{FF2B5EF4-FFF2-40B4-BE49-F238E27FC236}">
                  <a16:creationId xmlns:a16="http://schemas.microsoft.com/office/drawing/2014/main" id="{DB528BEE-968C-4F25-8824-34942EAAE51B}"/>
                </a:ext>
              </a:extLst>
            </p:cNvPr>
            <p:cNvSpPr txBox="1"/>
            <p:nvPr/>
          </p:nvSpPr>
          <p:spPr>
            <a:xfrm>
              <a:off x="6096931" y="2538985"/>
              <a:ext cx="1039154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dirty="0"/>
                <a:t>LOS</a:t>
              </a:r>
            </a:p>
          </p:txBody>
        </p:sp>
      </p:grpSp>
      <p:sp>
        <p:nvSpPr>
          <p:cNvPr id="10" name="Straight Connector 11">
            <a:extLst>
              <a:ext uri="{FF2B5EF4-FFF2-40B4-BE49-F238E27FC236}">
                <a16:creationId xmlns:a16="http://schemas.microsoft.com/office/drawing/2014/main" id="{68AE04AD-E023-4523-9989-331A30398133}"/>
              </a:ext>
            </a:extLst>
          </p:cNvPr>
          <p:cNvSpPr/>
          <p:nvPr/>
        </p:nvSpPr>
        <p:spPr>
          <a:xfrm>
            <a:off x="2070100" y="927100"/>
            <a:ext cx="5003800" cy="500380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975669" y="2873281"/>
                </a:moveTo>
                <a:arcTo wR="2501708" hR="2501708" stAng="512497" swAng="1527969"/>
              </a:path>
            </a:pathLst>
          </a:custGeom>
          <a:noFill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9944" name="Group 10">
            <a:extLst>
              <a:ext uri="{FF2B5EF4-FFF2-40B4-BE49-F238E27FC236}">
                <a16:creationId xmlns:a16="http://schemas.microsoft.com/office/drawing/2014/main" id="{8166573B-A4A1-CD46-9676-B90F6B3D91E7}"/>
              </a:ext>
            </a:extLst>
          </p:cNvPr>
          <p:cNvGrpSpPr>
            <a:grpSpLocks/>
          </p:cNvGrpSpPr>
          <p:nvPr/>
        </p:nvGrpSpPr>
        <p:grpSpPr bwMode="auto">
          <a:xfrm>
            <a:off x="5786438" y="4837113"/>
            <a:ext cx="1109662" cy="720725"/>
            <a:chOff x="5329241" y="4273027"/>
            <a:chExt cx="1109067" cy="720893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625A520F-535A-4FF6-A97B-2C6F6A58E6B0}"/>
                </a:ext>
              </a:extLst>
            </p:cNvPr>
            <p:cNvSpPr/>
            <p:nvPr/>
          </p:nvSpPr>
          <p:spPr>
            <a:xfrm>
              <a:off x="5329241" y="4273027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13">
              <a:extLst>
                <a:ext uri="{FF2B5EF4-FFF2-40B4-BE49-F238E27FC236}">
                  <a16:creationId xmlns:a16="http://schemas.microsoft.com/office/drawing/2014/main" id="{34F2D9E1-39D4-4268-8674-7D84BE11BD99}"/>
                </a:ext>
              </a:extLst>
            </p:cNvPr>
            <p:cNvSpPr txBox="1"/>
            <p:nvPr/>
          </p:nvSpPr>
          <p:spPr>
            <a:xfrm>
              <a:off x="5364147" y="4307960"/>
              <a:ext cx="1039254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dirty="0"/>
                <a:t>MaSUN</a:t>
              </a:r>
            </a:p>
          </p:txBody>
        </p:sp>
      </p:grpSp>
      <p:sp>
        <p:nvSpPr>
          <p:cNvPr id="12" name="Straight Connector 14">
            <a:extLst>
              <a:ext uri="{FF2B5EF4-FFF2-40B4-BE49-F238E27FC236}">
                <a16:creationId xmlns:a16="http://schemas.microsoft.com/office/drawing/2014/main" id="{188C17D8-0CF8-4079-A0A9-FF0FC30E41AB}"/>
              </a:ext>
            </a:extLst>
          </p:cNvPr>
          <p:cNvSpPr/>
          <p:nvPr/>
        </p:nvSpPr>
        <p:spPr>
          <a:xfrm>
            <a:off x="2070100" y="927100"/>
            <a:ext cx="5003800" cy="500380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807779" y="4635420"/>
                </a:moveTo>
                <a:arcTo wR="2501708" hR="2501708" stAng="3511721" swAng="1108618"/>
              </a:path>
            </a:pathLst>
          </a:custGeom>
          <a:noFill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9946" name="Group 12">
            <a:extLst>
              <a:ext uri="{FF2B5EF4-FFF2-40B4-BE49-F238E27FC236}">
                <a16:creationId xmlns:a16="http://schemas.microsoft.com/office/drawing/2014/main" id="{128942B1-8EE2-6148-A58D-7DA28FC29F8B}"/>
              </a:ext>
            </a:extLst>
          </p:cNvPr>
          <p:cNvGrpSpPr>
            <a:grpSpLocks/>
          </p:cNvGrpSpPr>
          <p:nvPr/>
        </p:nvGrpSpPr>
        <p:grpSpPr bwMode="auto">
          <a:xfrm>
            <a:off x="4017963" y="5570538"/>
            <a:ext cx="1108075" cy="720725"/>
            <a:chOff x="3560266" y="5005761"/>
            <a:chExt cx="1109067" cy="720893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ED5FDEA-235E-4012-9174-C5D578C9B453}"/>
                </a:ext>
              </a:extLst>
            </p:cNvPr>
            <p:cNvSpPr/>
            <p:nvPr/>
          </p:nvSpPr>
          <p:spPr>
            <a:xfrm>
              <a:off x="3560266" y="5005761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D96FB71C-F7B3-4A52-B236-8D45DBACBDC7}"/>
                </a:ext>
              </a:extLst>
            </p:cNvPr>
            <p:cNvSpPr txBox="1"/>
            <p:nvPr/>
          </p:nvSpPr>
          <p:spPr>
            <a:xfrm>
              <a:off x="3595222" y="5040694"/>
              <a:ext cx="1039154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dirty="0"/>
                <a:t>Morph-</a:t>
              </a:r>
              <a:r>
                <a:rPr lang="en-US" sz="1500" dirty="0" err="1"/>
                <a:t>Im</a:t>
              </a:r>
              <a:endParaRPr lang="en-US" sz="1500" dirty="0"/>
            </a:p>
          </p:txBody>
        </p:sp>
      </p:grpSp>
      <p:sp>
        <p:nvSpPr>
          <p:cNvPr id="14" name="Straight Connector 17">
            <a:extLst>
              <a:ext uri="{FF2B5EF4-FFF2-40B4-BE49-F238E27FC236}">
                <a16:creationId xmlns:a16="http://schemas.microsoft.com/office/drawing/2014/main" id="{F0DCE03A-8F4F-4A89-B58C-C4D35F7091CE}"/>
              </a:ext>
            </a:extLst>
          </p:cNvPr>
          <p:cNvSpPr/>
          <p:nvPr/>
        </p:nvSpPr>
        <p:spPr>
          <a:xfrm>
            <a:off x="2070100" y="927100"/>
            <a:ext cx="5003800" cy="500380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939187" y="4939354"/>
                </a:moveTo>
                <a:arcTo wR="2501708" hR="2501708" stAng="6179660" swAng="1108618"/>
              </a:path>
            </a:pathLst>
          </a:custGeom>
          <a:noFill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9948" name="Group 14">
            <a:extLst>
              <a:ext uri="{FF2B5EF4-FFF2-40B4-BE49-F238E27FC236}">
                <a16:creationId xmlns:a16="http://schemas.microsoft.com/office/drawing/2014/main" id="{2FE5295B-F803-BF47-91B0-A9C545682870}"/>
              </a:ext>
            </a:extLst>
          </p:cNvPr>
          <p:cNvGrpSpPr>
            <a:grpSpLocks/>
          </p:cNvGrpSpPr>
          <p:nvPr/>
        </p:nvGrpSpPr>
        <p:grpSpPr bwMode="auto">
          <a:xfrm>
            <a:off x="2587625" y="5051425"/>
            <a:ext cx="1109663" cy="720725"/>
            <a:chOff x="1791291" y="4273027"/>
            <a:chExt cx="1109067" cy="72089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93D7367E-94F7-4072-8E67-7C7D391CCAA6}"/>
                </a:ext>
              </a:extLst>
            </p:cNvPr>
            <p:cNvSpPr/>
            <p:nvPr/>
          </p:nvSpPr>
          <p:spPr>
            <a:xfrm>
              <a:off x="1791291" y="4273027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19">
              <a:extLst>
                <a:ext uri="{FF2B5EF4-FFF2-40B4-BE49-F238E27FC236}">
                  <a16:creationId xmlns:a16="http://schemas.microsoft.com/office/drawing/2014/main" id="{2EFF8073-D763-43F4-AD34-FF93105F887D}"/>
                </a:ext>
              </a:extLst>
            </p:cNvPr>
            <p:cNvSpPr txBox="1"/>
            <p:nvPr/>
          </p:nvSpPr>
          <p:spPr>
            <a:xfrm>
              <a:off x="1826197" y="4307960"/>
              <a:ext cx="1039255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anchor="ctr"/>
            <a:lstStyle>
              <a:lvl1pPr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665163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6651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6651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6651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6651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en-US" sz="1500">
                  <a:solidFill>
                    <a:srgbClr val="FFFFFF"/>
                  </a:solidFill>
                </a:rPr>
                <a:t>PC²</a:t>
              </a:r>
            </a:p>
          </p:txBody>
        </p:sp>
      </p:grpSp>
      <p:sp>
        <p:nvSpPr>
          <p:cNvPr id="16" name="Straight Connector 20">
            <a:extLst>
              <a:ext uri="{FF2B5EF4-FFF2-40B4-BE49-F238E27FC236}">
                <a16:creationId xmlns:a16="http://schemas.microsoft.com/office/drawing/2014/main" id="{49D76DBE-5901-4854-8E1C-30764967E1B3}"/>
              </a:ext>
            </a:extLst>
          </p:cNvPr>
          <p:cNvSpPr/>
          <p:nvPr/>
        </p:nvSpPr>
        <p:spPr>
          <a:xfrm>
            <a:off x="2070100" y="927100"/>
            <a:ext cx="5003800" cy="500380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27887" y="3900927"/>
                </a:moveTo>
                <a:arcTo wR="2501708" hR="2501708" stAng="8759534" swAng="1527969"/>
              </a:path>
            </a:pathLst>
          </a:custGeom>
          <a:noFill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9950" name="Group 16">
            <a:extLst>
              <a:ext uri="{FF2B5EF4-FFF2-40B4-BE49-F238E27FC236}">
                <a16:creationId xmlns:a16="http://schemas.microsoft.com/office/drawing/2014/main" id="{9D2B64CE-B711-E947-BE67-13FD5F8586E4}"/>
              </a:ext>
            </a:extLst>
          </p:cNvPr>
          <p:cNvGrpSpPr>
            <a:grpSpLocks/>
          </p:cNvGrpSpPr>
          <p:nvPr/>
        </p:nvGrpSpPr>
        <p:grpSpPr bwMode="auto">
          <a:xfrm>
            <a:off x="1516063" y="3068638"/>
            <a:ext cx="1108075" cy="720725"/>
            <a:chOff x="1058557" y="2504052"/>
            <a:chExt cx="1109067" cy="720893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4C14C19-3772-4A40-A716-E34FAC76DC50}"/>
                </a:ext>
              </a:extLst>
            </p:cNvPr>
            <p:cNvSpPr/>
            <p:nvPr/>
          </p:nvSpPr>
          <p:spPr>
            <a:xfrm>
              <a:off x="1058557" y="2504052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22">
              <a:extLst>
                <a:ext uri="{FF2B5EF4-FFF2-40B4-BE49-F238E27FC236}">
                  <a16:creationId xmlns:a16="http://schemas.microsoft.com/office/drawing/2014/main" id="{5AB8CEC4-2EFF-40A3-B94A-6E17D6EDF6B2}"/>
                </a:ext>
              </a:extLst>
            </p:cNvPr>
            <p:cNvSpPr txBox="1"/>
            <p:nvPr/>
          </p:nvSpPr>
          <p:spPr>
            <a:xfrm>
              <a:off x="1093513" y="2538985"/>
              <a:ext cx="1039154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dirty="0"/>
                <a:t>PTCI</a:t>
              </a:r>
            </a:p>
          </p:txBody>
        </p:sp>
      </p:grpSp>
      <p:sp>
        <p:nvSpPr>
          <p:cNvPr id="18" name="Straight Connector 23">
            <a:extLst>
              <a:ext uri="{FF2B5EF4-FFF2-40B4-BE49-F238E27FC236}">
                <a16:creationId xmlns:a16="http://schemas.microsoft.com/office/drawing/2014/main" id="{685AE2FF-32C9-4081-A3F4-02EFEE9C12CF}"/>
              </a:ext>
            </a:extLst>
          </p:cNvPr>
          <p:cNvSpPr/>
          <p:nvPr/>
        </p:nvSpPr>
        <p:spPr>
          <a:xfrm>
            <a:off x="2070100" y="927100"/>
            <a:ext cx="5003800" cy="500380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7748" y="2130135"/>
                </a:moveTo>
                <a:arcTo wR="2501708" hR="2501708" stAng="11312497" swAng="1527969"/>
              </a:path>
            </a:pathLst>
          </a:custGeom>
          <a:noFill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9952" name="Group 18">
            <a:extLst>
              <a:ext uri="{FF2B5EF4-FFF2-40B4-BE49-F238E27FC236}">
                <a16:creationId xmlns:a16="http://schemas.microsoft.com/office/drawing/2014/main" id="{79884D86-853A-2145-BD6B-B24BA835F8F1}"/>
              </a:ext>
            </a:extLst>
          </p:cNvPr>
          <p:cNvGrpSpPr>
            <a:grpSpLocks/>
          </p:cNvGrpSpPr>
          <p:nvPr/>
        </p:nvGrpSpPr>
        <p:grpSpPr bwMode="auto">
          <a:xfrm>
            <a:off x="2247900" y="1300163"/>
            <a:ext cx="1109663" cy="720725"/>
            <a:chOff x="1791291" y="735077"/>
            <a:chExt cx="1109067" cy="720893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44457D0-6F0B-48C8-BB42-D9C722DD7785}"/>
                </a:ext>
              </a:extLst>
            </p:cNvPr>
            <p:cNvSpPr/>
            <p:nvPr/>
          </p:nvSpPr>
          <p:spPr>
            <a:xfrm>
              <a:off x="1791291" y="735077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id="{0E85CAFF-EE53-4D0A-BCE2-89AA6F6998E8}"/>
                </a:ext>
              </a:extLst>
            </p:cNvPr>
            <p:cNvSpPr txBox="1"/>
            <p:nvPr/>
          </p:nvSpPr>
          <p:spPr>
            <a:xfrm>
              <a:off x="1826197" y="770010"/>
              <a:ext cx="1039255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dirty="0"/>
                <a:t>SIAM</a:t>
              </a:r>
            </a:p>
          </p:txBody>
        </p:sp>
      </p:grpSp>
      <p:sp>
        <p:nvSpPr>
          <p:cNvPr id="20" name="Straight Connector 26">
            <a:extLst>
              <a:ext uri="{FF2B5EF4-FFF2-40B4-BE49-F238E27FC236}">
                <a16:creationId xmlns:a16="http://schemas.microsoft.com/office/drawing/2014/main" id="{AD891AB0-A701-4C59-A0DA-1866633367F8}"/>
              </a:ext>
            </a:extLst>
          </p:cNvPr>
          <p:cNvSpPr/>
          <p:nvPr/>
        </p:nvSpPr>
        <p:spPr>
          <a:xfrm>
            <a:off x="2070100" y="927100"/>
            <a:ext cx="5003800" cy="500380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95637" y="367997"/>
                </a:moveTo>
                <a:arcTo wR="2501708" hR="2501708" stAng="14311721" swAng="1108618"/>
              </a:path>
            </a:pathLst>
          </a:custGeom>
          <a:noFill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AB2235B-95E4-4A00-BBA8-D2BBF9C57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3262313"/>
            <a:ext cx="3397250" cy="425450"/>
          </a:xfrm>
          <a:prstGeom prst="roundRect">
            <a:avLst>
              <a:gd name="adj" fmla="val 16667"/>
            </a:avLst>
          </a:prstGeom>
          <a:solidFill>
            <a:srgbClr val="55AB26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91422" tIns="45710" rIns="91422" bIns="45710" anchor="ctr"/>
          <a:lstStyle/>
          <a:p>
            <a:pPr algn="ctr" defTabSz="457112" eaLnBrk="1" hangingPunct="1">
              <a:defRPr/>
            </a:pPr>
            <a:r>
              <a:rPr lang="fr-BE" sz="2000" b="1" i="1" dirty="0">
                <a:solidFill>
                  <a:schemeClr val="lt1"/>
                </a:solidFill>
                <a:latin typeface="+mn-lt"/>
              </a:rPr>
              <a:t>8</a:t>
            </a:r>
            <a:r>
              <a:rPr lang="fr-BE" sz="2400" b="1" dirty="0">
                <a:solidFill>
                  <a:schemeClr val="lt1"/>
                </a:solidFill>
                <a:latin typeface="+mn-lt"/>
              </a:rPr>
              <a:t> </a:t>
            </a:r>
            <a:r>
              <a:rPr lang="fr-BE" b="1" i="1" dirty="0" err="1">
                <a:solidFill>
                  <a:schemeClr val="lt1"/>
                </a:solidFill>
                <a:latin typeface="+mn-lt"/>
              </a:rPr>
              <a:t>technology</a:t>
            </a:r>
            <a:r>
              <a:rPr lang="fr-BE" b="1" i="1" dirty="0">
                <a:solidFill>
                  <a:schemeClr val="lt1"/>
                </a:solidFill>
                <a:latin typeface="+mn-lt"/>
              </a:rPr>
              <a:t> platforms</a:t>
            </a:r>
          </a:p>
        </p:txBody>
      </p:sp>
      <p:sp>
        <p:nvSpPr>
          <p:cNvPr id="39955" name="TextBox 1">
            <a:extLst>
              <a:ext uri="{FF2B5EF4-FFF2-40B4-BE49-F238E27FC236}">
                <a16:creationId xmlns:a16="http://schemas.microsoft.com/office/drawing/2014/main" id="{90566E33-298C-A448-BB10-98ACC4D2E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888" y="323850"/>
            <a:ext cx="350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1800">
                <a:latin typeface="Calibri" panose="020F0502020204030204" pitchFamily="34" charset="0"/>
                <a:ea typeface="ＭＳ Ｐゴシック" panose="020B0600070205080204" pitchFamily="34" charset="-128"/>
              </a:rPr>
              <a:t>Level 3 Biosafety Lab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EF36F30-7A1E-4A16-B006-1C284FE13918}"/>
              </a:ext>
            </a:extLst>
          </p:cNvPr>
          <p:cNvCxnSpPr>
            <a:cxnSpLocks noChangeShapeType="1"/>
            <a:endCxn id="39955" idx="1"/>
          </p:cNvCxnSpPr>
          <p:nvPr/>
        </p:nvCxnSpPr>
        <p:spPr bwMode="auto">
          <a:xfrm flipV="1">
            <a:off x="5091113" y="508000"/>
            <a:ext cx="231775" cy="1841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57" name="TextBox 40">
            <a:extLst>
              <a:ext uri="{FF2B5EF4-FFF2-40B4-BE49-F238E27FC236}">
                <a16:creationId xmlns:a16="http://schemas.microsoft.com/office/drawing/2014/main" id="{A231E2AA-8487-C24B-BBA4-A7B2FF34E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893763"/>
            <a:ext cx="1855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800">
                <a:latin typeface="Calibri" panose="020F0502020204030204" pitchFamily="34" charset="0"/>
                <a:ea typeface="ＭＳ Ｐゴシック" panose="020B0600070205080204" pitchFamily="34" charset="-128"/>
              </a:rPr>
              <a:t>Genetics &amp; genomics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9FB9188-CCB8-4DF4-B492-040B6287C47A}"/>
              </a:ext>
            </a:extLst>
          </p:cNvPr>
          <p:cNvCxnSpPr>
            <a:cxnSpLocks noChangeShapeType="1"/>
            <a:stCxn id="34" idx="3"/>
            <a:endCxn id="39957" idx="1"/>
          </p:cNvCxnSpPr>
          <p:nvPr/>
        </p:nvCxnSpPr>
        <p:spPr bwMode="auto">
          <a:xfrm flipV="1">
            <a:off x="6861178" y="1216819"/>
            <a:ext cx="303210" cy="43577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59" name="TextBox 45">
            <a:extLst>
              <a:ext uri="{FF2B5EF4-FFF2-40B4-BE49-F238E27FC236}">
                <a16:creationId xmlns:a16="http://schemas.microsoft.com/office/drawing/2014/main" id="{2E32AC86-2DBB-4C41-9C77-B6A0F57B7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938" y="2060575"/>
            <a:ext cx="1516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800">
                <a:latin typeface="Calibri" panose="020F0502020204030204" pitchFamily="34" charset="0"/>
                <a:ea typeface="ＭＳ Ｐゴシック" panose="020B0600070205080204" pitchFamily="34" charset="-128"/>
              </a:rPr>
              <a:t>Lasers, optics &amp; spectroscopy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B3678DA-6F64-4248-941D-32E3308E4819}"/>
              </a:ext>
            </a:extLst>
          </p:cNvPr>
          <p:cNvCxnSpPr>
            <a:cxnSpLocks noChangeShapeType="1"/>
            <a:stCxn id="31" idx="0"/>
          </p:cNvCxnSpPr>
          <p:nvPr/>
        </p:nvCxnSpPr>
        <p:spPr bwMode="auto">
          <a:xfrm flipV="1">
            <a:off x="7073900" y="2587625"/>
            <a:ext cx="441325" cy="4810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1" name="TextBox 48">
            <a:extLst>
              <a:ext uri="{FF2B5EF4-FFF2-40B4-BE49-F238E27FC236}">
                <a16:creationId xmlns:a16="http://schemas.microsoft.com/office/drawing/2014/main" id="{590229CB-9BCA-A844-A853-FB19843F1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563" y="4249738"/>
            <a:ext cx="1751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800">
                <a:latin typeface="Calibri" panose="020F0502020204030204" pitchFamily="34" charset="0"/>
                <a:ea typeface="ＭＳ Ｐゴシック" panose="020B0600070205080204" pitchFamily="34" charset="-128"/>
              </a:rPr>
              <a:t>Proteomics &amp; mass spectrometry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20B2AA3-345E-493F-8A3F-96D22329CE58}"/>
              </a:ext>
            </a:extLst>
          </p:cNvPr>
          <p:cNvCxnSpPr>
            <a:cxnSpLocks noChangeShapeType="1"/>
            <a:stCxn id="30" idx="3"/>
            <a:endCxn id="39961" idx="1"/>
          </p:cNvCxnSpPr>
          <p:nvPr/>
        </p:nvCxnSpPr>
        <p:spPr bwMode="auto">
          <a:xfrm flipV="1">
            <a:off x="6861175" y="4711700"/>
            <a:ext cx="433388" cy="4857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3" name="TextBox 51">
            <a:extLst>
              <a:ext uri="{FF2B5EF4-FFF2-40B4-BE49-F238E27FC236}">
                <a16:creationId xmlns:a16="http://schemas.microsoft.com/office/drawing/2014/main" id="{B30348FA-C951-164F-BE64-832D78DF6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700" y="5994400"/>
            <a:ext cx="233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1800">
                <a:latin typeface="Calibri" panose="020F0502020204030204" pitchFamily="34" charset="0"/>
                <a:ea typeface="ＭＳ Ｐゴシック" panose="020B0600070205080204" pitchFamily="34" charset="-128"/>
              </a:rPr>
              <a:t>Morphology &amp; imaging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E634950-0E1F-4956-8AB8-6FC49B6E9CDE}"/>
              </a:ext>
            </a:extLst>
          </p:cNvPr>
          <p:cNvCxnSpPr>
            <a:cxnSpLocks noChangeShapeType="1"/>
            <a:stCxn id="27" idx="3"/>
            <a:endCxn id="39963" idx="1"/>
          </p:cNvCxnSpPr>
          <p:nvPr/>
        </p:nvCxnSpPr>
        <p:spPr bwMode="auto">
          <a:xfrm>
            <a:off x="5126038" y="5930900"/>
            <a:ext cx="347662" cy="2476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5" name="TextBox 54">
            <a:extLst>
              <a:ext uri="{FF2B5EF4-FFF2-40B4-BE49-F238E27FC236}">
                <a16:creationId xmlns:a16="http://schemas.microsoft.com/office/drawing/2014/main" id="{697E2636-A181-8B4E-B4B7-31712E3D6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5919788"/>
            <a:ext cx="1692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800">
                <a:latin typeface="Calibri" panose="020F0502020204030204" pitchFamily="34" charset="0"/>
                <a:ea typeface="ＭＳ Ｐゴシック" panose="020B0600070205080204" pitchFamily="34" charset="-128"/>
              </a:rPr>
              <a:t>Chemical characterization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0F1E92A-02EE-4FED-AB30-FFDB79CB8058}"/>
              </a:ext>
            </a:extLst>
          </p:cNvPr>
          <p:cNvCxnSpPr>
            <a:cxnSpLocks noChangeShapeType="1"/>
            <a:stCxn id="26" idx="1"/>
            <a:endCxn id="39965" idx="3"/>
          </p:cNvCxnSpPr>
          <p:nvPr/>
        </p:nvCxnSpPr>
        <p:spPr bwMode="auto">
          <a:xfrm flipH="1">
            <a:off x="2070100" y="5411788"/>
            <a:ext cx="552450" cy="8318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7" name="TextBox 57">
            <a:extLst>
              <a:ext uri="{FF2B5EF4-FFF2-40B4-BE49-F238E27FC236}">
                <a16:creationId xmlns:a16="http://schemas.microsoft.com/office/drawing/2014/main" id="{36F4AE04-F07D-8E41-A917-F8F5A66E7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2125663"/>
            <a:ext cx="1325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800">
                <a:latin typeface="Calibri" panose="020F0502020204030204" pitchFamily="34" charset="0"/>
                <a:ea typeface="ＭＳ Ｐゴシック" panose="020B0600070205080204" pitchFamily="34" charset="-128"/>
              </a:rPr>
              <a:t>Big data, super-computing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DDCB835-891A-4D92-99BD-4820DFA97BA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436688" y="2587625"/>
            <a:ext cx="587375" cy="4810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9" name="TextBox 62">
            <a:extLst>
              <a:ext uri="{FF2B5EF4-FFF2-40B4-BE49-F238E27FC236}">
                <a16:creationId xmlns:a16="http://schemas.microsoft.com/office/drawing/2014/main" id="{5528B545-CBC1-6348-8CB2-48B781795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684213"/>
            <a:ext cx="2178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en-US" sz="1800">
                <a:latin typeface="Calibri" panose="020F0502020204030204" pitchFamily="34" charset="0"/>
                <a:ea typeface="ＭＳ Ｐゴシック" panose="020B0600070205080204" pitchFamily="34" charset="-128"/>
              </a:rPr>
              <a:t>Materials synthesis, irradiation &amp; analysis</a:t>
            </a:r>
          </a:p>
        </p:txBody>
      </p:sp>
      <p:cxnSp>
        <p:nvCxnSpPr>
          <p:cNvPr id="8193" name="Straight Arrow Connector 8192">
            <a:extLst>
              <a:ext uri="{FF2B5EF4-FFF2-40B4-BE49-F238E27FC236}">
                <a16:creationId xmlns:a16="http://schemas.microsoft.com/office/drawing/2014/main" id="{0BFDE700-EA9F-4421-87A0-89C7DB6D131D}"/>
              </a:ext>
            </a:extLst>
          </p:cNvPr>
          <p:cNvCxnSpPr>
            <a:cxnSpLocks noChangeShapeType="1"/>
            <a:stCxn id="21" idx="1"/>
          </p:cNvCxnSpPr>
          <p:nvPr/>
        </p:nvCxnSpPr>
        <p:spPr bwMode="auto">
          <a:xfrm flipH="1" flipV="1">
            <a:off x="1841500" y="1338263"/>
            <a:ext cx="406400" cy="3222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71" name="ZoneTexte 2">
            <a:extLst>
              <a:ext uri="{FF2B5EF4-FFF2-40B4-BE49-F238E27FC236}">
                <a16:creationId xmlns:a16="http://schemas.microsoft.com/office/drawing/2014/main" id="{B016D187-1A14-CC44-BB31-729500A50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67468"/>
            <a:ext cx="298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 dirty="0" err="1">
                <a:solidFill>
                  <a:srgbClr val="55AB2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Technology</a:t>
            </a:r>
            <a:r>
              <a:rPr lang="fr-FR" altLang="en-US" sz="2400" b="1" dirty="0">
                <a:solidFill>
                  <a:srgbClr val="55AB2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fr-FR" altLang="en-US" sz="2400" b="1" dirty="0" err="1">
                <a:solidFill>
                  <a:srgbClr val="55AB2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platforms</a:t>
            </a:r>
            <a:endParaRPr lang="fr-FR" altLang="en-US" sz="24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39972" name="Group 16">
            <a:extLst>
              <a:ext uri="{FF2B5EF4-FFF2-40B4-BE49-F238E27FC236}">
                <a16:creationId xmlns:a16="http://schemas.microsoft.com/office/drawing/2014/main" id="{E9A9C517-0C01-F94D-A3AF-2ED75737A170}"/>
              </a:ext>
            </a:extLst>
          </p:cNvPr>
          <p:cNvGrpSpPr>
            <a:grpSpLocks/>
          </p:cNvGrpSpPr>
          <p:nvPr/>
        </p:nvGrpSpPr>
        <p:grpSpPr bwMode="auto">
          <a:xfrm>
            <a:off x="1574800" y="4141788"/>
            <a:ext cx="1108075" cy="720725"/>
            <a:chOff x="1058557" y="2504052"/>
            <a:chExt cx="1109067" cy="720893"/>
          </a:xfrm>
        </p:grpSpPr>
        <p:sp>
          <p:nvSpPr>
            <p:cNvPr id="56" name="Rounded Rectangle 22">
              <a:extLst>
                <a:ext uri="{FF2B5EF4-FFF2-40B4-BE49-F238E27FC236}">
                  <a16:creationId xmlns:a16="http://schemas.microsoft.com/office/drawing/2014/main" id="{107EBF88-11D3-1640-B41C-FCF7FF9C5B79}"/>
                </a:ext>
              </a:extLst>
            </p:cNvPr>
            <p:cNvSpPr/>
            <p:nvPr/>
          </p:nvSpPr>
          <p:spPr>
            <a:xfrm>
              <a:off x="1058557" y="2504052"/>
              <a:ext cx="1109067" cy="720893"/>
            </a:xfrm>
            <a:prstGeom prst="roundRect">
              <a:avLst/>
            </a:prstGeom>
            <a:solidFill>
              <a:srgbClr val="55AB2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Rounded Rectangle 22">
              <a:extLst>
                <a:ext uri="{FF2B5EF4-FFF2-40B4-BE49-F238E27FC236}">
                  <a16:creationId xmlns:a16="http://schemas.microsoft.com/office/drawing/2014/main" id="{52C29EF5-A8C9-C246-A5C0-C6B49F26210A}"/>
                </a:ext>
              </a:extLst>
            </p:cNvPr>
            <p:cNvSpPr txBox="1"/>
            <p:nvPr/>
          </p:nvSpPr>
          <p:spPr>
            <a:xfrm>
              <a:off x="1093513" y="2538985"/>
              <a:ext cx="1039154" cy="651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 defTabSz="66662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dirty="0"/>
                <a:t>PTSV</a:t>
              </a:r>
            </a:p>
          </p:txBody>
        </p:sp>
      </p:grpSp>
      <p:cxnSp>
        <p:nvCxnSpPr>
          <p:cNvPr id="59" name="Straight Arrow Connector 60">
            <a:extLst>
              <a:ext uri="{FF2B5EF4-FFF2-40B4-BE49-F238E27FC236}">
                <a16:creationId xmlns:a16="http://schemas.microsoft.com/office/drawing/2014/main" id="{348342A4-29F1-4441-B9B0-9564B73EBCF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30275" y="4537075"/>
            <a:ext cx="62865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74" name="ZoneTexte 4">
            <a:extLst>
              <a:ext uri="{FF2B5EF4-FFF2-40B4-BE49-F238E27FC236}">
                <a16:creationId xmlns:a16="http://schemas.microsoft.com/office/drawing/2014/main" id="{09E1EB2F-17F7-314C-8CA3-F2722DD5A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4241800"/>
            <a:ext cx="944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>
                <a:latin typeface="Calibri" panose="020F0502020204030204" pitchFamily="34" charset="0"/>
                <a:cs typeface="Calibri" panose="020F0502020204030204" pitchFamily="34" charset="0"/>
              </a:rPr>
              <a:t>Animal facility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platforms.unamur.be/pictures/logo-siam-01.png/@@images/994bdcf5-f5fc-43eb-8905-ee0153605072.png">
            <a:extLst>
              <a:ext uri="{FF2B5EF4-FFF2-40B4-BE49-F238E27FC236}">
                <a16:creationId xmlns:a16="http://schemas.microsoft.com/office/drawing/2014/main" id="{0707447E-9CD0-9142-80AF-4498288E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2540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8">
            <a:extLst>
              <a:ext uri="{FF2B5EF4-FFF2-40B4-BE49-F238E27FC236}">
                <a16:creationId xmlns:a16="http://schemas.microsoft.com/office/drawing/2014/main" id="{B9C09E0F-10D9-E149-8D50-E89A16D08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96416"/>
            <a:ext cx="5138738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10">
            <a:extLst>
              <a:ext uri="{FF2B5EF4-FFF2-40B4-BE49-F238E27FC236}">
                <a16:creationId xmlns:a16="http://schemas.microsoft.com/office/drawing/2014/main" id="{2682CF19-CEC3-5C45-A7FD-D77AE9B95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4941168"/>
            <a:ext cx="58144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dirty="0" err="1">
                <a:solidFill>
                  <a:srgbClr val="55AB26"/>
                </a:solidFill>
                <a:latin typeface="+mj-lt"/>
              </a:rPr>
              <a:t>Particle</a:t>
            </a:r>
            <a:r>
              <a:rPr lang="fr-FR" altLang="fr-FR" sz="1800" b="1" dirty="0">
                <a:solidFill>
                  <a:srgbClr val="55AB26"/>
                </a:solidFill>
                <a:latin typeface="+mj-lt"/>
              </a:rPr>
              <a:t> </a:t>
            </a:r>
            <a:r>
              <a:rPr lang="fr-FR" altLang="fr-FR" sz="1800" b="1" dirty="0" err="1">
                <a:solidFill>
                  <a:srgbClr val="55AB26"/>
                </a:solidFill>
                <a:latin typeface="+mj-lt"/>
              </a:rPr>
              <a:t>accelerator</a:t>
            </a:r>
            <a:endParaRPr lang="fr-FR" altLang="fr-FR" sz="1800" b="1" dirty="0">
              <a:solidFill>
                <a:srgbClr val="55AB26"/>
              </a:solidFill>
              <a:latin typeface="+mj-lt"/>
            </a:endParaRP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à"/>
            </a:pPr>
            <a:r>
              <a:rPr lang="fr-FR" altLang="fr-FR" sz="1800" dirty="0">
                <a:latin typeface="+mj-lt"/>
                <a:sym typeface="Wingdings" pitchFamily="2" charset="2"/>
              </a:rPr>
              <a:t>proton irradiation + </a:t>
            </a:r>
            <a:r>
              <a:rPr lang="fr-FR" altLang="fr-FR" sz="1800" dirty="0" err="1">
                <a:latin typeface="+mj-lt"/>
                <a:sym typeface="Wingdings" pitchFamily="2" charset="2"/>
              </a:rPr>
              <a:t>comparison</a:t>
            </a:r>
            <a:r>
              <a:rPr lang="fr-FR" altLang="fr-FR" sz="1800" dirty="0">
                <a:latin typeface="+mj-lt"/>
                <a:sym typeface="Wingdings" pitchFamily="2" charset="2"/>
              </a:rPr>
              <a:t> </a:t>
            </a:r>
            <a:r>
              <a:rPr lang="fr-FR" altLang="fr-FR" sz="1800" dirty="0" err="1">
                <a:latin typeface="+mj-lt"/>
                <a:sym typeface="Wingdings" pitchFamily="2" charset="2"/>
              </a:rPr>
              <a:t>with</a:t>
            </a:r>
            <a:r>
              <a:rPr lang="fr-FR" altLang="fr-FR" sz="1800" dirty="0">
                <a:latin typeface="+mj-lt"/>
                <a:sym typeface="Wingdings" pitchFamily="2" charset="2"/>
              </a:rPr>
              <a:t> X ray irradiation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à"/>
            </a:pPr>
            <a:r>
              <a:rPr lang="fr-FR" altLang="fr-FR" sz="1800" dirty="0">
                <a:latin typeface="+mj-lt"/>
                <a:sym typeface="Wingdings" pitchFamily="2" charset="2"/>
              </a:rPr>
              <a:t>Ion implantation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à"/>
            </a:pPr>
            <a:r>
              <a:rPr lang="fr-FR" altLang="fr-FR" sz="1800" dirty="0" err="1">
                <a:latin typeface="+mj-lt"/>
                <a:sym typeface="Wingdings" pitchFamily="2" charset="2"/>
              </a:rPr>
              <a:t>Materials</a:t>
            </a:r>
            <a:r>
              <a:rPr lang="fr-FR" altLang="fr-FR" sz="1800" dirty="0">
                <a:latin typeface="+mj-lt"/>
                <a:sym typeface="Wingdings" pitchFamily="2" charset="2"/>
              </a:rPr>
              <a:t> </a:t>
            </a:r>
            <a:r>
              <a:rPr lang="fr-FR" altLang="fr-FR" sz="1800" dirty="0" err="1">
                <a:latin typeface="+mj-lt"/>
                <a:sym typeface="Wingdings" pitchFamily="2" charset="2"/>
              </a:rPr>
              <a:t>analysis</a:t>
            </a:r>
            <a:r>
              <a:rPr lang="fr-FR" altLang="fr-FR" sz="1800" dirty="0">
                <a:latin typeface="+mj-lt"/>
                <a:sym typeface="Wingdings" pitchFamily="2" charset="2"/>
              </a:rPr>
              <a:t> by ion/</a:t>
            </a:r>
            <a:r>
              <a:rPr lang="fr-FR" altLang="fr-FR" sz="1800" dirty="0" err="1">
                <a:latin typeface="+mj-lt"/>
                <a:sym typeface="Wingdings" pitchFamily="2" charset="2"/>
              </a:rPr>
              <a:t>matter</a:t>
            </a:r>
            <a:r>
              <a:rPr lang="fr-FR" altLang="fr-FR" sz="1800" dirty="0">
                <a:latin typeface="+mj-lt"/>
                <a:sym typeface="Wingdings" pitchFamily="2" charset="2"/>
              </a:rPr>
              <a:t> interaction </a:t>
            </a:r>
            <a:r>
              <a:rPr lang="fr-FR" altLang="fr-FR" sz="1800" dirty="0" err="1">
                <a:latin typeface="+mj-lt"/>
                <a:sym typeface="Wingdings" pitchFamily="2" charset="2"/>
              </a:rPr>
              <a:t>analysis</a:t>
            </a:r>
            <a:endParaRPr lang="fr-FR" altLang="fr-FR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3212582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10999</TotalTime>
  <Words>315</Words>
  <Application>Microsoft Macintosh PowerPoint</Application>
  <PresentationFormat>Affichage à l'écran (4:3)</PresentationFormat>
  <Paragraphs>93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Verdana</vt:lpstr>
      <vt:lpstr>Wingdings</vt:lpstr>
      <vt:lpstr>Calibri</vt:lpstr>
      <vt:lpstr>ＭＳ Ｐゴシック</vt:lpstr>
      <vt:lpstr>Modèle par défaut</vt:lpstr>
      <vt:lpstr>Présentation PowerPoint</vt:lpstr>
      <vt:lpstr>A University of 8394 persons</vt:lpstr>
      <vt:lpstr>Research in figures (2020)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FUNDP - The University of Namur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Matrice de présentation</dc:title>
  <dc:creator>Laurent Schumacher</dc:creator>
  <dc:description>Matrice de présentation PowerPoint compatible avec le lay-out graphique Web3</dc:description>
  <cp:lastModifiedBy>Microsoft Office User</cp:lastModifiedBy>
  <cp:revision>501</cp:revision>
  <cp:lastPrinted>2013-03-29T09:44:58Z</cp:lastPrinted>
  <dcterms:created xsi:type="dcterms:W3CDTF">2006-03-30T16:53:59Z</dcterms:created>
  <dcterms:modified xsi:type="dcterms:W3CDTF">2022-03-25T17:27:19Z</dcterms:modified>
</cp:coreProperties>
</file>